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63.xml" ContentType="application/vnd.openxmlformats-officedocument.presentationml.slide+xml"/>
  <Override PartName="/ppt/slides/slide105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62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3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107"/>
  </p:notesMasterIdLst>
  <p:handoutMasterIdLst>
    <p:handoutMasterId r:id="rId108"/>
  </p:handoutMasterIdLst>
  <p:sldIdLst>
    <p:sldId id="264" r:id="rId2"/>
    <p:sldId id="282" r:id="rId3"/>
    <p:sldId id="283" r:id="rId4"/>
    <p:sldId id="362" r:id="rId5"/>
    <p:sldId id="284" r:id="rId6"/>
    <p:sldId id="285" r:id="rId7"/>
    <p:sldId id="363" r:id="rId8"/>
    <p:sldId id="286" r:id="rId9"/>
    <p:sldId id="364" r:id="rId10"/>
    <p:sldId id="287" r:id="rId11"/>
    <p:sldId id="288" r:id="rId12"/>
    <p:sldId id="365" r:id="rId13"/>
    <p:sldId id="289" r:id="rId14"/>
    <p:sldId id="357" r:id="rId15"/>
    <p:sldId id="280" r:id="rId16"/>
    <p:sldId id="290" r:id="rId17"/>
    <p:sldId id="366" r:id="rId18"/>
    <p:sldId id="291" r:id="rId19"/>
    <p:sldId id="292" r:id="rId20"/>
    <p:sldId id="353" r:id="rId21"/>
    <p:sldId id="293" r:id="rId22"/>
    <p:sldId id="294" r:id="rId23"/>
    <p:sldId id="356" r:id="rId24"/>
    <p:sldId id="295" r:id="rId25"/>
    <p:sldId id="296" r:id="rId26"/>
    <p:sldId id="367" r:id="rId27"/>
    <p:sldId id="297" r:id="rId28"/>
    <p:sldId id="298" r:id="rId29"/>
    <p:sldId id="299" r:id="rId30"/>
    <p:sldId id="354" r:id="rId31"/>
    <p:sldId id="301" r:id="rId32"/>
    <p:sldId id="302" r:id="rId33"/>
    <p:sldId id="368" r:id="rId34"/>
    <p:sldId id="300" r:id="rId35"/>
    <p:sldId id="358" r:id="rId36"/>
    <p:sldId id="281" r:id="rId37"/>
    <p:sldId id="303" r:id="rId38"/>
    <p:sldId id="305" r:id="rId39"/>
    <p:sldId id="304" r:id="rId40"/>
    <p:sldId id="306" r:id="rId41"/>
    <p:sldId id="308" r:id="rId42"/>
    <p:sldId id="369" r:id="rId43"/>
    <p:sldId id="307" r:id="rId44"/>
    <p:sldId id="355" r:id="rId45"/>
    <p:sldId id="370" r:id="rId46"/>
    <p:sldId id="309" r:id="rId47"/>
    <p:sldId id="344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59" r:id="rId56"/>
    <p:sldId id="348" r:id="rId57"/>
    <p:sldId id="317" r:id="rId58"/>
    <p:sldId id="318" r:id="rId59"/>
    <p:sldId id="319" r:id="rId60"/>
    <p:sldId id="371" r:id="rId61"/>
    <p:sldId id="320" r:id="rId62"/>
    <p:sldId id="372" r:id="rId63"/>
    <p:sldId id="321" r:id="rId64"/>
    <p:sldId id="373" r:id="rId65"/>
    <p:sldId id="322" r:id="rId66"/>
    <p:sldId id="374" r:id="rId67"/>
    <p:sldId id="383" r:id="rId68"/>
    <p:sldId id="323" r:id="rId69"/>
    <p:sldId id="375" r:id="rId70"/>
    <p:sldId id="324" r:id="rId71"/>
    <p:sldId id="376" r:id="rId72"/>
    <p:sldId id="325" r:id="rId73"/>
    <p:sldId id="326" r:id="rId74"/>
    <p:sldId id="327" r:id="rId75"/>
    <p:sldId id="345" r:id="rId76"/>
    <p:sldId id="346" r:id="rId77"/>
    <p:sldId id="347" r:id="rId78"/>
    <p:sldId id="328" r:id="rId79"/>
    <p:sldId id="329" r:id="rId80"/>
    <p:sldId id="330" r:id="rId81"/>
    <p:sldId id="360" r:id="rId82"/>
    <p:sldId id="349" r:id="rId83"/>
    <p:sldId id="350" r:id="rId84"/>
    <p:sldId id="342" r:id="rId85"/>
    <p:sldId id="331" r:id="rId86"/>
    <p:sldId id="377" r:id="rId87"/>
    <p:sldId id="332" r:id="rId88"/>
    <p:sldId id="378" r:id="rId89"/>
    <p:sldId id="333" r:id="rId90"/>
    <p:sldId id="379" r:id="rId91"/>
    <p:sldId id="343" r:id="rId92"/>
    <p:sldId id="334" r:id="rId93"/>
    <p:sldId id="380" r:id="rId94"/>
    <p:sldId id="335" r:id="rId95"/>
    <p:sldId id="381" r:id="rId96"/>
    <p:sldId id="336" r:id="rId97"/>
    <p:sldId id="382" r:id="rId98"/>
    <p:sldId id="337" r:id="rId99"/>
    <p:sldId id="351" r:id="rId100"/>
    <p:sldId id="340" r:id="rId101"/>
    <p:sldId id="341" r:id="rId102"/>
    <p:sldId id="338" r:id="rId103"/>
    <p:sldId id="361" r:id="rId104"/>
    <p:sldId id="352" r:id="rId105"/>
    <p:sldId id="267" r:id="rId10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utive Mono" panose="020B0604020202020204" charset="0"/>
      <p:regular r:id="rId113"/>
    </p:embeddedFont>
    <p:embeddedFont>
      <p:font typeface="Open Sans" panose="020B0606030504020204" pitchFamily="34" charset="0"/>
      <p:regular r:id="rId114"/>
      <p:bold r:id="rId115"/>
      <p:italic r:id="rId116"/>
      <p:boldItalic r:id="rId117"/>
    </p:embeddedFont>
    <p:embeddedFont>
      <p:font typeface="Open Sans SemiBold" panose="020B0706030804020204" pitchFamily="34" charset="0"/>
      <p:bold r:id="rId118"/>
      <p:boldItalic r:id="rId1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45545F"/>
    <a:srgbClr val="ED1C24"/>
    <a:srgbClr val="004D71"/>
    <a:srgbClr val="B1B7BC"/>
    <a:srgbClr val="1B3764"/>
    <a:srgbClr val="0090B9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4" autoAdjust="0"/>
    <p:restoredTop sz="93567" autoAdjust="0"/>
  </p:normalViewPr>
  <p:slideViewPr>
    <p:cSldViewPr snapToGrid="0">
      <p:cViewPr varScale="1">
        <p:scale>
          <a:sx n="151" d="100"/>
          <a:sy n="151" d="100"/>
        </p:scale>
        <p:origin x="56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124" Type="http://schemas.openxmlformats.org/officeDocument/2006/relationships/customXml" Target="../customXml/item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6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4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0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54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180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05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9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33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9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7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88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1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15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25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9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93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3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5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4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3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164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System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Localization Options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GUIs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Services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Process Issues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CPU and Memory Issues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BE74-F036-432D-89A0-9340CA7F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hwclock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F68F4-F3C8-4BF7-AD9C-A12388012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A957-D231-4E83-9490-17275031F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and set hardware clock.</a:t>
            </a:r>
          </a:p>
          <a:p>
            <a:r>
              <a:rPr lang="en-US" dirty="0"/>
              <a:t>Recommended to keep hardware clock at UTC.</a:t>
            </a:r>
          </a:p>
          <a:p>
            <a:r>
              <a:rPr lang="en-US" dirty="0"/>
              <a:t>Can also adjust systematic drift.</a:t>
            </a:r>
          </a:p>
          <a:p>
            <a:pPr lvl="1"/>
            <a:r>
              <a:rPr lang="en-US" dirty="0"/>
              <a:t>Predictable amount of time the clock gains/loses each day.</a:t>
            </a:r>
          </a:p>
          <a:p>
            <a:pPr lvl="1"/>
            <a:r>
              <a:rPr lang="en-US" dirty="0"/>
              <a:t>Makes clock inaccurate, misaligned with system clock.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/etc/adjtime</a:t>
            </a:r>
            <a:r>
              <a:rPr lang="en-US" dirty="0"/>
              <a:t> file records when and by how much hardware clock is changed.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hwclock</a:t>
            </a:r>
            <a:r>
              <a:rPr lang="en-US" dirty="0"/>
              <a:t> consults file to identify drift value.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hwclock</a:t>
            </a:r>
            <a:r>
              <a:rPr lang="en-US" dirty="0"/>
              <a:t> can correct clock's time.</a:t>
            </a:r>
          </a:p>
        </p:txBody>
      </p:sp>
    </p:spTree>
    <p:extLst>
      <p:ext uri="{BB962C8B-B14F-4D97-AF65-F5344CB8AC3E}">
        <p14:creationId xmlns:p14="http://schemas.microsoft.com/office/powerpoint/2010/main" val="525245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E267AB-290D-47B8-B17C-62F9ECF7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mkswap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E5732-698D-4FCB-BA77-E3C21054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871DA4-4DA6-441C-A5E3-B46D8F55B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swap space on a partition.</a:t>
            </a:r>
          </a:p>
          <a:p>
            <a:r>
              <a:rPr lang="en-US" dirty="0"/>
              <a:t>Used when you want to move swap somewhere else (e.g., to save space).</a:t>
            </a:r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E1327D4F-E3FE-4A21-946D-FFA6CE4AB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94399"/>
              </p:ext>
            </p:extLst>
          </p:nvPr>
        </p:nvGraphicFramePr>
        <p:xfrm>
          <a:off x="950210" y="1942384"/>
          <a:ext cx="7239000" cy="1643516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Verify device is free from bad sectors before mounting swap space.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page size to be used.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 {label}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Activate swap space using labels.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312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7AC9-59B8-45B4-AA22-F0439D38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Partition Management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2D6F9-8CCB-4E77-B377-D06F1C101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86AC3-56B4-4A1E-BC78-04CC5AA6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swapon</a:t>
            </a:r>
            <a:r>
              <a:rPr lang="en-US" dirty="0"/>
              <a:t> activates a swap partition.</a:t>
            </a:r>
          </a:p>
          <a:p>
            <a:r>
              <a:rPr lang="en-US" dirty="0">
                <a:latin typeface="Cutive Mono" panose="020B0604020202020204" charset="0"/>
              </a:rPr>
              <a:t>swapoff</a:t>
            </a:r>
            <a:r>
              <a:rPr lang="en-US" dirty="0"/>
              <a:t> deactivates a swap partition.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39B0026-88BF-41BD-8DBF-A6EFF991B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841998"/>
              </p:ext>
            </p:extLst>
          </p:nvPr>
        </p:nvGraphicFramePr>
        <p:xfrm>
          <a:off x="2048952" y="2094784"/>
          <a:ext cx="5041516" cy="1643516"/>
        </p:xfrm>
        <a:graphic>
          <a:graphicData uri="http://schemas.openxmlformats.org/drawingml/2006/table">
            <a:tbl>
              <a:tblPr/>
              <a:tblGrid>
                <a:gridCol w="1487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3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swapon 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Skip non-existent devices.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swapon –a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Activate all of swap space.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swapoff –a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Deactivate all of swap space.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8229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E1A330-8586-48D0-92F5-39BC4504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CPU and Memory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2ECD2-1649-4246-BADC-25311B04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16A59D-70AB-41D8-99A1-B7087A630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key CPU info from </a:t>
            </a:r>
            <a:r>
              <a:rPr lang="en-US" dirty="0">
                <a:latin typeface="Cutive Mono" panose="020B0604020202020204" charset="0"/>
              </a:rPr>
              <a:t>/proc/cpuinfo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uptime</a:t>
            </a:r>
            <a:r>
              <a:rPr lang="en-US" dirty="0"/>
              <a:t> to identify CPU load averages.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sar</a:t>
            </a:r>
            <a:r>
              <a:rPr lang="en-US" dirty="0"/>
              <a:t> to see what is causing CPU load and when.</a:t>
            </a:r>
          </a:p>
          <a:p>
            <a:r>
              <a:rPr lang="en-US" dirty="0"/>
              <a:t>Identify key memory usage info from </a:t>
            </a:r>
            <a:r>
              <a:rPr lang="en-US" dirty="0">
                <a:latin typeface="Cutive Mono" panose="020B0604020202020204" charset="0"/>
              </a:rPr>
              <a:t>/proc/cpuinfo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free</a:t>
            </a:r>
            <a:r>
              <a:rPr lang="en-US" dirty="0"/>
              <a:t> to analyze memory usage info.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vmstat</a:t>
            </a:r>
            <a:r>
              <a:rPr lang="en-US" dirty="0"/>
              <a:t> to retrieve CPU and memory usage info.</a:t>
            </a:r>
          </a:p>
          <a:p>
            <a:r>
              <a:rPr lang="en-US" dirty="0"/>
              <a:t>Consider tweaking OOM killer for your needs.</a:t>
            </a:r>
          </a:p>
          <a:p>
            <a:r>
              <a:rPr lang="en-US" dirty="0"/>
              <a:t>Consider creating more swap space.</a:t>
            </a:r>
          </a:p>
        </p:txBody>
      </p:sp>
    </p:spTree>
    <p:extLst>
      <p:ext uri="{BB962C8B-B14F-4D97-AF65-F5344CB8AC3E}">
        <p14:creationId xmlns:p14="http://schemas.microsoft.com/office/powerpoint/2010/main" val="37778104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A99E4-D695-45F6-A513-029405764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CPU and Memory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F236F-6884-4363-BDCB-E3DF5CD18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306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20B7A-5197-4FDC-BD66-613EABA13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identify tools to help manage system components.</a:t>
            </a:r>
          </a:p>
          <a:p>
            <a:r>
              <a:rPr lang="en-US" dirty="0"/>
              <a:t>You'll review processor and memory usage.</a:t>
            </a:r>
          </a:p>
          <a:p>
            <a:pPr lvl="1"/>
            <a:r>
              <a:rPr lang="en-US" dirty="0"/>
              <a:t>Ensure results match expected performance.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F4079A-21C9-486F-99B7-F3D6E0BA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CPU and Memory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AB52F-CFE6-4B3C-B116-467B631B4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04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you prefer administering your Linux systems in a GUI environment, or just from the CLI? Why? If you prefer working in a GUI, which desktop environment do you prefer to use?</a:t>
            </a:r>
          </a:p>
          <a:p>
            <a:r>
              <a:rPr lang="en-US" dirty="0"/>
              <a:t>Which process management tools do you expect will be useful in your environment? Why?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27E4-B099-47DE-8EFF-27B94F45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localectl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54418-1F46-465C-B0B8-8F7452A32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8B1B9-B79C-4C05-99FF-3275AAA3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View and configure system locale/keyboard layout.</a:t>
            </a:r>
          </a:p>
          <a:p>
            <a:r>
              <a:rPr lang="en-US" sz="1600" dirty="0"/>
              <a:t>Locale determines how to represent cultural differences.</a:t>
            </a:r>
          </a:p>
          <a:p>
            <a:pPr lvl="1"/>
            <a:r>
              <a:rPr lang="en-US" sz="1400" dirty="0"/>
              <a:t>Language, date/time format, money format, etc.</a:t>
            </a:r>
          </a:p>
          <a:p>
            <a:r>
              <a:rPr lang="en-US" sz="1600" dirty="0"/>
              <a:t>Keyboard layouts can be configured independently of locale.</a:t>
            </a:r>
          </a:p>
          <a:p>
            <a:pPr lvl="1"/>
            <a:r>
              <a:rPr lang="en-US" sz="1400" dirty="0"/>
              <a:t>Determines how physical key presses are interpreted by system.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1C072FD-9482-4A16-B11E-DA5DD75D5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63907"/>
              </p:ext>
            </p:extLst>
          </p:nvPr>
        </p:nvGraphicFramePr>
        <p:xfrm>
          <a:off x="1308527" y="2474667"/>
          <a:ext cx="6522366" cy="2301450"/>
        </p:xfrm>
        <a:graphic>
          <a:graphicData uri="http://schemas.openxmlformats.org/drawingml/2006/table">
            <a:tbl>
              <a:tblPr/>
              <a:tblGrid>
                <a:gridCol w="1925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Show current locale and keyboard layout.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set-locale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system locale to locale provided.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list-locales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all available locales.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set-keymap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keyboard layout to provided layout.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38049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list-keymaps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all available keyboard layouts.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1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285D8-BB39-480A-B53B-69A0F206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localectl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5BD93-9BA7-4403-A715-46ACB22B4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E3481-115B-4627-B7BF-99F6DE6E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17" y="1001145"/>
            <a:ext cx="6976567" cy="3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0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ADA6-14C6-4755-B920-26DB2F36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Sets and Encoding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87CA1-454B-458C-BD5D-F0477D655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98D10-8652-4B1E-B8A9-AA849FC2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Encoding: Converting text to bytes.</a:t>
            </a:r>
          </a:p>
          <a:p>
            <a:r>
              <a:rPr lang="en-US" dirty="0"/>
              <a:t>Decoding: Converting bytes to text.</a:t>
            </a:r>
          </a:p>
          <a:p>
            <a:r>
              <a:rPr lang="en-US" dirty="0"/>
              <a:t>Intermediary process between human and machine.</a:t>
            </a:r>
          </a:p>
          <a:p>
            <a:r>
              <a:rPr lang="en-US" dirty="0"/>
              <a:t>Default on most systems is UTF-8 with Unicode character set.</a:t>
            </a:r>
          </a:p>
          <a:p>
            <a:pPr lvl="1"/>
            <a:r>
              <a:rPr lang="en-US" dirty="0"/>
              <a:t>Capital letter </a:t>
            </a:r>
            <a:r>
              <a:rPr lang="en-US" dirty="0">
                <a:latin typeface="Cutive Mono" panose="020B0604020202020204" charset="0"/>
              </a:rPr>
              <a:t>C</a:t>
            </a:r>
            <a:r>
              <a:rPr lang="en-US" dirty="0"/>
              <a:t> is at Unicode positional number </a:t>
            </a:r>
            <a:r>
              <a:rPr lang="en-US" dirty="0">
                <a:latin typeface="Cutive Mono" panose="020B0604020202020204" charset="0"/>
              </a:rPr>
              <a:t>U+0043</a:t>
            </a:r>
            <a:endParaRPr lang="en-US" dirty="0"/>
          </a:p>
          <a:p>
            <a:pPr lvl="1"/>
            <a:r>
              <a:rPr lang="en-US" dirty="0"/>
              <a:t>UTF-8 encodes </a:t>
            </a:r>
            <a:r>
              <a:rPr lang="en-US" dirty="0">
                <a:latin typeface="Cutive Mono" panose="020B0604020202020204" charset="0"/>
              </a:rPr>
              <a:t>43</a:t>
            </a:r>
            <a:r>
              <a:rPr lang="en-US" dirty="0"/>
              <a:t> in binary (</a:t>
            </a:r>
            <a:r>
              <a:rPr lang="en-US" dirty="0">
                <a:latin typeface="Cutive Mono" panose="020B0604020202020204" charset="0"/>
              </a:rPr>
              <a:t>01000011</a:t>
            </a:r>
            <a:r>
              <a:rPr lang="en-US" dirty="0"/>
              <a:t>).</a:t>
            </a:r>
          </a:p>
          <a:p>
            <a:r>
              <a:rPr lang="en-US" dirty="0"/>
              <a:t>Some software uses older encoding like ASCII.</a:t>
            </a:r>
          </a:p>
          <a:p>
            <a:pPr lvl="1"/>
            <a:r>
              <a:rPr lang="en-US" dirty="0"/>
              <a:t>Text may appear garbled if wrong encoding used.</a:t>
            </a:r>
          </a:p>
          <a:p>
            <a:r>
              <a:rPr lang="en-US" dirty="0"/>
              <a:t>Linux locale settings determine encoding to use.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de_DE.utf8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de_DE.iso88591</a:t>
            </a:r>
            <a:r>
              <a:rPr lang="en-US" dirty="0"/>
              <a:t> are same locale but different encoding.</a:t>
            </a:r>
          </a:p>
        </p:txBody>
      </p:sp>
    </p:spTree>
    <p:extLst>
      <p:ext uri="{BB962C8B-B14F-4D97-AF65-F5344CB8AC3E}">
        <p14:creationId xmlns:p14="http://schemas.microsoft.com/office/powerpoint/2010/main" val="116173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2F3FD-754B-439F-9130-94FB3CAC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Localization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BD979-3952-48CB-BE5A-A9420CD76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C8AC5-80AB-40E1-92A7-B03FB3E9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colleague in London needs remote access to a server.</a:t>
            </a:r>
          </a:p>
          <a:p>
            <a:r>
              <a:rPr lang="en-US" dirty="0"/>
              <a:t>Server is in US but services users in Great Britain.</a:t>
            </a:r>
          </a:p>
          <a:p>
            <a:r>
              <a:rPr lang="en-US" dirty="0"/>
              <a:t>You'll set time zone to London and localization options to Great Britain.</a:t>
            </a:r>
          </a:p>
          <a:p>
            <a:pPr lvl="1"/>
            <a:r>
              <a:rPr lang="en-US" dirty="0"/>
              <a:t>Will make it easier for colleague to work in environment.</a:t>
            </a:r>
          </a:p>
          <a:p>
            <a:pPr lvl="1"/>
            <a:r>
              <a:rPr lang="en-US" dirty="0"/>
              <a:t>Will ensure server has correct time.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64A48E-355D-42B6-ACF8-8B39B2D1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Localization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4F5FF-6792-4C98-81E6-A4F0FA60E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5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D7FA7E-0D27-46E2-ABD6-C3C6C815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BFCD3-BEC0-44D3-AA57-634656CEA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type of user interface in which users interact with a system or application through visual design elements.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1AEE3-4E25-4434-80EC-0D44B5623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4C019-AB6E-4F73-9D65-0FBA2FDBC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As opposed to CLI, which is pure text.</a:t>
            </a:r>
          </a:p>
          <a:p>
            <a:r>
              <a:rPr lang="en-US" sz="1600" dirty="0"/>
              <a:t>Linux GUIs are similar to other OS GUIs.</a:t>
            </a:r>
          </a:p>
          <a:p>
            <a:pPr lvl="1"/>
            <a:r>
              <a:rPr lang="en-US" sz="1400" dirty="0"/>
              <a:t>Selecting icons representing objects.</a:t>
            </a:r>
          </a:p>
          <a:p>
            <a:pPr lvl="1"/>
            <a:r>
              <a:rPr lang="en-US" sz="1400" dirty="0"/>
              <a:t>Configuring options through menus.</a:t>
            </a:r>
          </a:p>
          <a:p>
            <a:pPr lvl="1"/>
            <a:r>
              <a:rPr lang="en-US" sz="1400" dirty="0"/>
              <a:t>Interacting with apps through windows.</a:t>
            </a:r>
          </a:p>
          <a:p>
            <a:pPr lvl="1"/>
            <a:r>
              <a:rPr lang="en-US" sz="1400" dirty="0"/>
              <a:t>Working from a desktop.</a:t>
            </a:r>
          </a:p>
          <a:p>
            <a:r>
              <a:rPr lang="en-US" sz="1600" dirty="0"/>
              <a:t>Optional and usually applied to non-server roles.</a:t>
            </a:r>
          </a:p>
          <a:p>
            <a:r>
              <a:rPr lang="en-US" sz="1600" dirty="0"/>
              <a:t>Add extra layer of overhead.</a:t>
            </a:r>
          </a:p>
          <a:p>
            <a:pPr lvl="1"/>
            <a:r>
              <a:rPr lang="en-US" sz="1400" dirty="0"/>
              <a:t>Not suitable in servers where performance is paramount.</a:t>
            </a:r>
          </a:p>
          <a:p>
            <a:r>
              <a:rPr lang="en-US" sz="1600" dirty="0"/>
              <a:t>Some admins prefer to have a GUI available.</a:t>
            </a:r>
          </a:p>
          <a:p>
            <a:r>
              <a:rPr lang="en-US" sz="1600" dirty="0"/>
              <a:t>GUIs can emulate CLI, so you can use both.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650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1A26D3-06D1-434C-B045-ED1CA496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15BEB-2DB4-4939-9C6E-EE7F7F5DF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55801-5937-41FD-A54E-A420A1FF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47" y="647335"/>
            <a:ext cx="6187306" cy="40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BD65-9537-481D-BADB-3376230B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Servers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E510-C316-4FF6-B47D-BE5743C9A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component of a GUI that constructs and manages visual elements on the screen.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8B0F8-F123-4608-BDD1-20403605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C2FCF2-CCDC-4425-9FE6-27A8272D8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client input requests.</a:t>
            </a:r>
          </a:p>
          <a:p>
            <a:pPr lvl="1"/>
            <a:r>
              <a:rPr lang="en-US" dirty="0"/>
              <a:t>Forward input to kernel for processing.</a:t>
            </a:r>
          </a:p>
          <a:p>
            <a:r>
              <a:rPr lang="en-US" dirty="0"/>
              <a:t>Also receive output display requests from apps to send to client.</a:t>
            </a:r>
          </a:p>
          <a:p>
            <a:r>
              <a:rPr lang="en-US" dirty="0"/>
              <a:t>Manage communication over network-aware protocol.</a:t>
            </a:r>
          </a:p>
          <a:p>
            <a:pPr lvl="1"/>
            <a:r>
              <a:rPr lang="en-US" dirty="0"/>
              <a:t>Remote clients can access GUI elements like windows.</a:t>
            </a:r>
          </a:p>
          <a:p>
            <a:pPr lvl="1"/>
            <a:r>
              <a:rPr lang="en-US" dirty="0"/>
              <a:t>Still provide services locally.</a:t>
            </a:r>
          </a:p>
          <a:p>
            <a:r>
              <a:rPr lang="en-US" dirty="0"/>
              <a:t>Linux supports many types.</a:t>
            </a:r>
          </a:p>
          <a:p>
            <a:pPr lvl="1"/>
            <a:r>
              <a:rPr lang="en-US" dirty="0"/>
              <a:t>X Window System and Wayland are most prominent.</a:t>
            </a:r>
          </a:p>
        </p:txBody>
      </p:sp>
    </p:spTree>
    <p:extLst>
      <p:ext uri="{BB962C8B-B14F-4D97-AF65-F5344CB8AC3E}">
        <p14:creationId xmlns:p14="http://schemas.microsoft.com/office/powerpoint/2010/main" val="312249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D12B-4A5F-425B-B646-4D638C05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 Window System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3733B-4388-433A-9046-0C5DAF5EB3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platform-independent display server and windowing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EDD-FB8F-4CD9-BD79-8921C849B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A9B52-385B-4DF2-89E5-181D03B22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MIT in 1984.</a:t>
            </a:r>
          </a:p>
          <a:p>
            <a:r>
              <a:rPr lang="en-US" dirty="0"/>
              <a:t>Coordinates client input and app output to determine how to draw screen.</a:t>
            </a:r>
          </a:p>
          <a:p>
            <a:r>
              <a:rPr lang="en-US" dirty="0"/>
              <a:t>X server communicates with separate compositor.</a:t>
            </a:r>
          </a:p>
          <a:p>
            <a:pPr lvl="1"/>
            <a:r>
              <a:rPr lang="en-US" dirty="0"/>
              <a:t>Compositor reads memory buffer each app writes to.</a:t>
            </a:r>
          </a:p>
          <a:p>
            <a:pPr lvl="1"/>
            <a:r>
              <a:rPr lang="en-US" dirty="0"/>
              <a:t>Compositor uses buffer info to combine each app window on screen.</a:t>
            </a:r>
          </a:p>
          <a:p>
            <a:pPr lvl="1"/>
            <a:r>
              <a:rPr lang="en-US" dirty="0"/>
              <a:t>X server receives event and informs compositor.</a:t>
            </a:r>
          </a:p>
          <a:p>
            <a:pPr lvl="1"/>
            <a:r>
              <a:rPr lang="en-US" dirty="0"/>
              <a:t>Compositor must re-composite part of screen affected by event.</a:t>
            </a:r>
          </a:p>
        </p:txBody>
      </p:sp>
    </p:spTree>
    <p:extLst>
      <p:ext uri="{BB962C8B-B14F-4D97-AF65-F5344CB8AC3E}">
        <p14:creationId xmlns:p14="http://schemas.microsoft.com/office/powerpoint/2010/main" val="372666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4895D5-752C-4B49-A43A-A8AD6136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C22EBD-5FAB-45DE-BDB6-8729EE2A0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adapting OS components for use within a distinct culture, other than the initial culture they were designed for.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5A915-B835-4327-AAE6-0F51D3D1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046FD-6237-4BA8-9533-AAF38234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includes:</a:t>
            </a:r>
          </a:p>
          <a:p>
            <a:pPr lvl="1"/>
            <a:r>
              <a:rPr lang="en-US" dirty="0"/>
              <a:t>Translating interface into a language.</a:t>
            </a:r>
          </a:p>
          <a:p>
            <a:pPr lvl="1"/>
            <a:r>
              <a:rPr lang="en-US" dirty="0"/>
              <a:t>Converting measurements between regional systems.</a:t>
            </a:r>
          </a:p>
          <a:p>
            <a:pPr lvl="1"/>
            <a:r>
              <a:rPr lang="en-US" dirty="0"/>
              <a:t>Configuring keyboard layout.</a:t>
            </a:r>
          </a:p>
          <a:p>
            <a:pPr lvl="1"/>
            <a:r>
              <a:rPr lang="en-US" dirty="0"/>
              <a:t>Setting date and time.</a:t>
            </a:r>
          </a:p>
          <a:p>
            <a:r>
              <a:rPr lang="en-US" dirty="0"/>
              <a:t>Important to localize Linux services provided to international users.</a:t>
            </a:r>
          </a:p>
          <a:p>
            <a:pPr lvl="1"/>
            <a:r>
              <a:rPr lang="en-US" dirty="0"/>
              <a:t>Example: Admin in Japan working on system in Japanese.</a:t>
            </a:r>
          </a:p>
        </p:txBody>
      </p:sp>
    </p:spTree>
    <p:extLst>
      <p:ext uri="{BB962C8B-B14F-4D97-AF65-F5344CB8AC3E}">
        <p14:creationId xmlns:p14="http://schemas.microsoft.com/office/powerpoint/2010/main" val="1952893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6D48-BEE8-F94F-A57B-6F2FC9BA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 Window System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C0C81-D84F-744C-B3EA-10AA2A607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BAA26-779D-4CA0-B15D-9A42058F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02" y="850188"/>
            <a:ext cx="6857397" cy="36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7A15-B79C-42B1-9025-BD62B58C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X.Org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9AAE0-A148-4119-8A7C-25C2331815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free and open source reference implementation of the X Window System for Linux and other Unix-like operating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3FDD2-8048-479F-B36D-45C132590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32272A-0CD9-4582-9B11-7B4FEED4C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in 2004.</a:t>
            </a:r>
          </a:p>
          <a:p>
            <a:r>
              <a:rPr lang="en-US" dirty="0"/>
              <a:t>Quickly became </a:t>
            </a:r>
            <a:r>
              <a:rPr lang="en-US" i="1" dirty="0"/>
              <a:t>de facto</a:t>
            </a:r>
            <a:r>
              <a:rPr lang="en-US" dirty="0"/>
              <a:t> display server for Linux distros.</a:t>
            </a:r>
          </a:p>
          <a:p>
            <a:r>
              <a:rPr lang="en-US" dirty="0"/>
              <a:t>Prior to 2004, XFree86 was the implementation of X used in Linux.</a:t>
            </a:r>
          </a:p>
          <a:p>
            <a:pPr lvl="1"/>
            <a:r>
              <a:rPr lang="en-US" dirty="0"/>
              <a:t>Changed to GPL-incompatible custom license.</a:t>
            </a:r>
          </a:p>
          <a:p>
            <a:pPr lvl="1"/>
            <a:r>
              <a:rPr lang="en-US" dirty="0"/>
              <a:t>Forked into X.Org Server.</a:t>
            </a:r>
          </a:p>
        </p:txBody>
      </p:sp>
    </p:spTree>
    <p:extLst>
      <p:ext uri="{BB962C8B-B14F-4D97-AF65-F5344CB8AC3E}">
        <p14:creationId xmlns:p14="http://schemas.microsoft.com/office/powerpoint/2010/main" val="46506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5BF3-3331-42C3-8628-68903777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Wayland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0DB44-61B9-4909-A86C-C49C2E64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display server and reference implementation in Unix-like operating systems meant to replace 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F9F19-72B7-44F9-96F4-04E8F8F15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FFCCEB-EE17-4561-980E-46F2D230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upon X in many ways.</a:t>
            </a:r>
          </a:p>
          <a:p>
            <a:r>
              <a:rPr lang="en-US" dirty="0"/>
              <a:t>Compositor and server are one in Wayland.</a:t>
            </a:r>
          </a:p>
          <a:p>
            <a:pPr lvl="1"/>
            <a:r>
              <a:rPr lang="en-US" dirty="0"/>
              <a:t>Client can exchange events directly with compositor.</a:t>
            </a:r>
          </a:p>
          <a:p>
            <a:pPr lvl="1"/>
            <a:r>
              <a:rPr lang="en-US" dirty="0"/>
              <a:t>X server is no longer middle man.</a:t>
            </a:r>
          </a:p>
          <a:p>
            <a:r>
              <a:rPr lang="en-US" dirty="0"/>
              <a:t>Released in 2008.</a:t>
            </a:r>
          </a:p>
          <a:p>
            <a:r>
              <a:rPr lang="en-US" dirty="0"/>
              <a:t>Adoption has been slowly increasing.</a:t>
            </a:r>
          </a:p>
          <a:p>
            <a:pPr lvl="1"/>
            <a:r>
              <a:rPr lang="en-US" dirty="0"/>
              <a:t>Fedora 25 started using Wayland as default.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54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5721A2-F814-4517-ABF1-75C98EEB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Wayland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6C4D3-507E-46C6-AAA8-AE6DED38D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574CF-0FC4-45DB-812C-E301CE5A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88" y="802943"/>
            <a:ext cx="5676424" cy="380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8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1AE7-9C49-456A-A977-55998059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vs. Wayland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9C73E-4C43-4B06-9EDF-578550CBE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84F5F-D65A-43FE-93D5-C6BF669A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Wayland:</a:t>
            </a:r>
          </a:p>
          <a:p>
            <a:pPr lvl="1"/>
            <a:r>
              <a:rPr lang="en-US" dirty="0"/>
              <a:t>Compositor can easily determine what window an event applies to.</a:t>
            </a:r>
          </a:p>
          <a:p>
            <a:pPr lvl="1"/>
            <a:r>
              <a:rPr lang="en-US" dirty="0"/>
              <a:t>Latency issues with fetching data are mitigated.</a:t>
            </a:r>
          </a:p>
          <a:p>
            <a:pPr lvl="1"/>
            <a:r>
              <a:rPr lang="en-US" dirty="0"/>
              <a:t>Rendering is offloaded to client, simplifying the process.</a:t>
            </a:r>
          </a:p>
          <a:p>
            <a:pPr lvl="1"/>
            <a:r>
              <a:rPr lang="en-US" dirty="0"/>
              <a:t>Remote desktop protocols can still be leveraged for network access to GUI.</a:t>
            </a:r>
          </a:p>
          <a:p>
            <a:pPr lvl="1"/>
            <a:r>
              <a:rPr lang="en-US" dirty="0"/>
              <a:t>Data I/O of each window isolated, improving security.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59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6B9BAB-D2DA-4D1B-BA12-713DE2DA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Environment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017C09-CA75-412E-B2ED-EBAD56D9A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client to a display server that tells the server how to draw graphical elements on the screen.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0FD86-59BC-4683-B6CB-AF52B5BA9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FEFF6-01B1-44BE-84A5-1DAA8B05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Controls look and feel of GUI for entire OS.</a:t>
            </a:r>
          </a:p>
          <a:p>
            <a:r>
              <a:rPr lang="en-US" sz="1600" dirty="0"/>
              <a:t>Provides common graphical interface for apps.</a:t>
            </a:r>
          </a:p>
          <a:p>
            <a:r>
              <a:rPr lang="en-US" sz="1600" dirty="0"/>
              <a:t>Implements desktop metaphor.</a:t>
            </a:r>
          </a:p>
          <a:p>
            <a:pPr lvl="1"/>
            <a:r>
              <a:rPr lang="en-US" sz="1400" dirty="0"/>
              <a:t>Monitor is treated as a physical desktop.</a:t>
            </a:r>
          </a:p>
          <a:p>
            <a:pPr lvl="1"/>
            <a:r>
              <a:rPr lang="en-US" sz="1400" dirty="0"/>
              <a:t>Objects are on top of desk, accessible to person sitting at desk.</a:t>
            </a:r>
          </a:p>
          <a:p>
            <a:r>
              <a:rPr lang="en-US" sz="1600" dirty="0"/>
              <a:t>Primary structural element is the application window.</a:t>
            </a:r>
          </a:p>
          <a:p>
            <a:pPr lvl="1"/>
            <a:r>
              <a:rPr lang="en-US" sz="1400" dirty="0"/>
              <a:t>In window can be buttons, icons, menus, etc.</a:t>
            </a:r>
          </a:p>
          <a:p>
            <a:r>
              <a:rPr lang="en-US" sz="1600" dirty="0"/>
              <a:t>Also provides login screen.</a:t>
            </a:r>
          </a:p>
          <a:p>
            <a:r>
              <a:rPr lang="en-US" sz="1600" dirty="0"/>
              <a:t>Can be set to run every time system boots.</a:t>
            </a:r>
          </a:p>
          <a:p>
            <a:r>
              <a:rPr lang="en-US" sz="1600" dirty="0"/>
              <a:t>Also come packaged with apps.</a:t>
            </a:r>
          </a:p>
        </p:txBody>
      </p:sp>
    </p:spTree>
    <p:extLst>
      <p:ext uri="{BB962C8B-B14F-4D97-AF65-F5344CB8AC3E}">
        <p14:creationId xmlns:p14="http://schemas.microsoft.com/office/powerpoint/2010/main" val="2350621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7CFB15-089B-46D4-971D-A7B1E693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Environment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43FBC-A2FA-42E7-8EB2-5B7257D4A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34142-C4FD-4367-A216-AD113B3D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71" y="716291"/>
            <a:ext cx="5963658" cy="41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1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63221A-E1CE-49AD-985D-08259824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Desktop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9729-0B3F-4FCF-B30F-A05FDE3DE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1CDC8BB3-C674-417B-A51A-21FDF454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2326"/>
              </p:ext>
            </p:extLst>
          </p:nvPr>
        </p:nvGraphicFramePr>
        <p:xfrm>
          <a:off x="952500" y="721831"/>
          <a:ext cx="7239000" cy="4108704"/>
        </p:xfrm>
        <a:graphic>
          <a:graphicData uri="http://schemas.openxmlformats.org/drawingml/2006/table">
            <a:tbl>
              <a:tblPr/>
              <a:tblGrid>
                <a:gridCol w="1757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Desktop Environment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GNOME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Default in most distros.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Follows human interface guidelines for design.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Robust accessibility settings.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GNOME Shell with version 3 uses an abstracted metaphor.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GNOME Classic emulates desktop metaphor of GNOME 2.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Unity shell was used in Ubuntu at one point.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Supports X and Wayland.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KDE Plasma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Second-most common environment; optional in some distros.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Supports modularity through widgets.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Robust GUI apps.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Supports X and Wayland.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Cinnamon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Fork of GNOME 3 and one default for Linux Mint.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Uses desktop metaphor; similar to GNOME 2.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No Wayland support.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Fork of GNOME 2 to maintain and extend functionality.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Other default for Linux Mint.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No Wayland support.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55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7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D6CED-18DC-4D3A-B720-EEB82B63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BF9C33-DDEF-426A-8FF1-CF78BBC16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concept in which a client connects to a remote system over a network, and is able to use its desktop environment.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7A9C36-A957-42C4-9F16-3AE23075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DE8CA-5E4A-46AA-8AC4-F4907C75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you need to configure a remote server with a GUI.</a:t>
            </a:r>
          </a:p>
          <a:p>
            <a:pPr lvl="1"/>
            <a:r>
              <a:rPr lang="en-US" dirty="0"/>
              <a:t>You aren't physically located at server.</a:t>
            </a:r>
          </a:p>
          <a:p>
            <a:r>
              <a:rPr lang="en-US" dirty="0"/>
              <a:t>Also for users to work with a remote system as if it were their primary one.</a:t>
            </a:r>
          </a:p>
          <a:p>
            <a:r>
              <a:rPr lang="en-US" dirty="0"/>
              <a:t>Client computer constructs remote session in a window.</a:t>
            </a:r>
          </a:p>
          <a:p>
            <a:pPr lvl="1"/>
            <a:r>
              <a:rPr lang="en-US" dirty="0"/>
              <a:t>When window has focus, it sends input to remote desktop.</a:t>
            </a:r>
          </a:p>
          <a:p>
            <a:pPr lvl="1"/>
            <a:r>
              <a:rPr lang="en-US" dirty="0"/>
              <a:t>Remote system accepts input as if performed directly.</a:t>
            </a:r>
          </a:p>
        </p:txBody>
      </p:sp>
    </p:spTree>
    <p:extLst>
      <p:ext uri="{BB962C8B-B14F-4D97-AF65-F5344CB8AC3E}">
        <p14:creationId xmlns:p14="http://schemas.microsoft.com/office/powerpoint/2010/main" val="131676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CA1C-F1FB-4D2C-9F5E-43062864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EB565-08ED-4D7A-B5DF-C190F0662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AF33D422-F097-4012-807F-5F38F9A5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001177"/>
              </p:ext>
            </p:extLst>
          </p:nvPr>
        </p:nvGraphicFramePr>
        <p:xfrm>
          <a:off x="828859" y="886206"/>
          <a:ext cx="7481701" cy="3371088"/>
        </p:xfrm>
        <a:graphic>
          <a:graphicData uri="http://schemas.openxmlformats.org/drawingml/2006/table">
            <a:tbl>
              <a:tblPr/>
              <a:tblGrid>
                <a:gridCol w="179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2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Remote Desktop Software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VNC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Cross-platform; based on RFB protocol.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Server installed on remote machine; can be accessed with client.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Many different implementations.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Works with X and Wayland.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xrdp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FOSS that constructs RDP-like server for non-Windows systems.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rdesktop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or default client to connect.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Designed to work with 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Cross-platform and proprietary.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Supports multi-session environments; useful in large organizations.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Designed to work with 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SPICE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FOSS for use in virtual environments.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Often used to connect to VMs using KVM.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762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93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F188-2C23-4A61-8839-FC44D48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/usr/share/zoneinfo/</a:t>
            </a:r>
            <a:r>
              <a:rPr lang="en-US" dirty="0"/>
              <a:t> Directory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AAC1A-4BB3-4A7B-8405-E933CA8AE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974F1-5F2B-4A2F-BA82-53D692EB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for all regional time zones available on system.</a:t>
            </a:r>
          </a:p>
          <a:p>
            <a:r>
              <a:rPr lang="en-US" dirty="0"/>
              <a:t>Subdirectories organize language by region.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Africa</a:t>
            </a:r>
            <a:r>
              <a:rPr lang="en-US" dirty="0"/>
              <a:t> includes files for countries/cities within continent.</a:t>
            </a:r>
          </a:p>
          <a:p>
            <a:r>
              <a:rPr lang="en-US" dirty="0"/>
              <a:t>Individual time zone files are special.</a:t>
            </a:r>
          </a:p>
          <a:p>
            <a:pPr lvl="1"/>
            <a:r>
              <a:rPr lang="en-US" dirty="0"/>
              <a:t>Not raw text.</a:t>
            </a:r>
          </a:p>
          <a:p>
            <a:pPr lvl="1"/>
            <a:r>
              <a:rPr lang="en-US" dirty="0"/>
              <a:t>Used by system.</a:t>
            </a:r>
          </a:p>
          <a:p>
            <a:r>
              <a:rPr lang="en-US" dirty="0"/>
              <a:t>Create symbolic link to zone file to </a:t>
            </a:r>
            <a:r>
              <a:rPr lang="en-US" dirty="0">
                <a:latin typeface="Cutive Mono" panose="020B0604020202020204" charset="0"/>
              </a:rPr>
              <a:t>/etc/localtime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One way to set system time zone.</a:t>
            </a:r>
          </a:p>
        </p:txBody>
      </p:sp>
    </p:spTree>
    <p:extLst>
      <p:ext uri="{BB962C8B-B14F-4D97-AF65-F5344CB8AC3E}">
        <p14:creationId xmlns:p14="http://schemas.microsoft.com/office/powerpoint/2010/main" val="386526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B20D-DA58-B743-A6B4-C107982C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VNC and xrdp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2567F-452B-8C4B-8EC4-425920D10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994D3-9351-4BC0-92D8-08165796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65" y="1050758"/>
            <a:ext cx="7167471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9FE3C-96D2-455E-8AB7-BE1CF086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Redirection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42064D-4373-4966-B631-8C4C6A8F4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forwarding input and output through a serial connection.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3A32B-AF09-4750-BAED-60EF92FC2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70893-06FD-43FF-B1D4-5EEF7BA2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can send display output to remote client over serial cable.</a:t>
            </a:r>
          </a:p>
          <a:p>
            <a:r>
              <a:rPr lang="en-US" dirty="0"/>
              <a:t>Client can send keyboard input to remote system over serial cable.</a:t>
            </a:r>
          </a:p>
          <a:p>
            <a:r>
              <a:rPr lang="en-US" dirty="0"/>
              <a:t>Enables admins to remotely configure BIOS/UEFI.</a:t>
            </a:r>
          </a:p>
          <a:p>
            <a:pPr lvl="1"/>
            <a:r>
              <a:rPr lang="en-US" dirty="0"/>
              <a:t>Without an OS loaded, typical remote access will not work.</a:t>
            </a:r>
          </a:p>
          <a:p>
            <a:pPr lvl="1"/>
            <a:r>
              <a:rPr lang="en-US" dirty="0"/>
              <a:t>Configure pre-boot systems that don't have physical I/O devices.</a:t>
            </a:r>
          </a:p>
        </p:txBody>
      </p:sp>
    </p:spTree>
    <p:extLst>
      <p:ext uri="{BB962C8B-B14F-4D97-AF65-F5344CB8AC3E}">
        <p14:creationId xmlns:p14="http://schemas.microsoft.com/office/powerpoint/2010/main" val="230228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83A2-6903-47D8-BB4F-761E7B4E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Port Forwarding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85AA0-1DCB-4192-A551-697B817DD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8F6A9-5F16-4AAC-9228-CBA1F8FF6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SSH is a remote access protocol that encrypts data over a network.</a:t>
            </a:r>
          </a:p>
          <a:p>
            <a:pPr lvl="1"/>
            <a:r>
              <a:rPr lang="en-US" sz="1400" dirty="0"/>
              <a:t>Commonly used to access CLI on a Linux server.</a:t>
            </a:r>
          </a:p>
          <a:p>
            <a:pPr lvl="1"/>
            <a:r>
              <a:rPr lang="en-US" sz="1400" dirty="0"/>
              <a:t>Can also be used as a tunnel for apps like remote desktop.</a:t>
            </a:r>
          </a:p>
          <a:p>
            <a:r>
              <a:rPr lang="en-US" sz="1600" dirty="0"/>
              <a:t>Tunneling is called SSH port forwarding.</a:t>
            </a:r>
          </a:p>
          <a:p>
            <a:r>
              <a:rPr lang="en-US" sz="1600" dirty="0"/>
              <a:t>Local:</a:t>
            </a:r>
          </a:p>
          <a:p>
            <a:pPr lvl="1"/>
            <a:r>
              <a:rPr lang="en-US" sz="1400" dirty="0"/>
              <a:t>Client listens for connections on a port; tunnels connections to remote server.</a:t>
            </a:r>
          </a:p>
          <a:p>
            <a:pPr lvl="1"/>
            <a:r>
              <a:rPr lang="en-US" sz="1400" dirty="0"/>
              <a:t>Example: Connect to VNC server with client; traffic over port 5900 is forwarded through SSH.</a:t>
            </a:r>
          </a:p>
          <a:p>
            <a:r>
              <a:rPr lang="en-US" sz="1600" dirty="0"/>
              <a:t>Remote:</a:t>
            </a:r>
          </a:p>
          <a:p>
            <a:pPr lvl="1"/>
            <a:r>
              <a:rPr lang="en-US" sz="1400" dirty="0"/>
              <a:t>Server forwards inbound traffic to another system on a port.</a:t>
            </a:r>
          </a:p>
          <a:p>
            <a:pPr lvl="1"/>
            <a:r>
              <a:rPr lang="en-US" sz="1400" dirty="0"/>
              <a:t>Example: Server forwards VNC traffic to client; client connects to port on localhost.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3297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D7E566-6D1D-4106-BD0F-B85749E8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Options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2CC96-AE25-4BF2-9058-DE8C592D9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ED719-7A8C-4ECE-9A92-81ED70A2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27" y="1029657"/>
            <a:ext cx="7774946" cy="35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89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EFE2-E806-4846-8EFC-7B669F2E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Options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A047A-FC15-4756-8306-B1B8CBBCA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1626-C535-4543-8A5F-C5DEFB9E4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reader</a:t>
            </a:r>
          </a:p>
          <a:p>
            <a:r>
              <a:rPr lang="en-US" dirty="0"/>
              <a:t>Magnifier</a:t>
            </a:r>
          </a:p>
          <a:p>
            <a:r>
              <a:rPr lang="en-US" dirty="0"/>
              <a:t>Increasing size of screen elements</a:t>
            </a:r>
          </a:p>
          <a:p>
            <a:r>
              <a:rPr lang="en-US" dirty="0"/>
              <a:t>On-screen keyboard</a:t>
            </a:r>
          </a:p>
          <a:p>
            <a:r>
              <a:rPr lang="en-US" dirty="0"/>
              <a:t>Keyboard accessibility options</a:t>
            </a:r>
          </a:p>
          <a:p>
            <a:pPr lvl="1"/>
            <a:r>
              <a:rPr lang="en-US" dirty="0"/>
              <a:t>Sticky keys</a:t>
            </a:r>
          </a:p>
          <a:p>
            <a:pPr lvl="1"/>
            <a:r>
              <a:rPr lang="en-US" dirty="0"/>
              <a:t>Repeat keys</a:t>
            </a:r>
          </a:p>
          <a:p>
            <a:pPr lvl="1"/>
            <a:r>
              <a:rPr lang="en-US" dirty="0"/>
              <a:t>Toggle keys</a:t>
            </a:r>
          </a:p>
          <a:p>
            <a:r>
              <a:rPr lang="en-US" dirty="0"/>
              <a:t>Visual themes like high contrast</a:t>
            </a:r>
          </a:p>
        </p:txBody>
      </p:sp>
    </p:spTree>
    <p:extLst>
      <p:ext uri="{BB962C8B-B14F-4D97-AF65-F5344CB8AC3E}">
        <p14:creationId xmlns:p14="http://schemas.microsoft.com/office/powerpoint/2010/main" val="101223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C81A9-0302-43F5-9854-B6C6153A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GUIs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3B7FC-6AAF-4AC6-9037-17D179994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6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522E32-06D2-425C-B9BA-E6FE8B4A3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colleagues prefer working in a visual environment.</a:t>
            </a:r>
          </a:p>
          <a:p>
            <a:r>
              <a:rPr lang="en-US" dirty="0"/>
              <a:t>GUI is also necessary for web browsing and media viewing.</a:t>
            </a:r>
          </a:p>
          <a:p>
            <a:r>
              <a:rPr lang="en-US" dirty="0"/>
              <a:t>Some users want to use a customized KDE.</a:t>
            </a:r>
          </a:p>
          <a:p>
            <a:pPr lvl="1"/>
            <a:r>
              <a:rPr lang="en-US" dirty="0"/>
              <a:t>You'll configure layout options for KDE.</a:t>
            </a:r>
          </a:p>
          <a:p>
            <a:r>
              <a:rPr lang="en-US" dirty="0"/>
              <a:t>Most users want to use GNOME.</a:t>
            </a:r>
          </a:p>
          <a:p>
            <a:pPr lvl="1"/>
            <a:r>
              <a:rPr lang="en-US" dirty="0"/>
              <a:t>You'll navigate GNOME to become familiar with it.</a:t>
            </a:r>
          </a:p>
          <a:p>
            <a:pPr lvl="1"/>
            <a:r>
              <a:rPr lang="en-US" dirty="0"/>
              <a:t>You'll set accessibility options in GNOME for users with disabilities.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911EFE-AAD6-4EC8-8019-73D95C85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GUIs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67DEC-6931-4AFC-BD06-9381EB99E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6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A946-A340-4E02-BE78-2388C9142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Daemons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1DE91-2D9A-4EC9-9017-5626F34CD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EA95A-E9A2-40F7-A740-FDCE16495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Service: Software that responds to request from other programs.</a:t>
            </a:r>
          </a:p>
          <a:p>
            <a:pPr lvl="1"/>
            <a:r>
              <a:rPr lang="en-US" dirty="0"/>
              <a:t>Provides specialized functionality.</a:t>
            </a:r>
          </a:p>
          <a:p>
            <a:pPr lvl="1"/>
            <a:r>
              <a:rPr lang="en-US" dirty="0"/>
              <a:t>Can be critical or non-critical.</a:t>
            </a:r>
          </a:p>
          <a:p>
            <a:pPr lvl="1"/>
            <a:r>
              <a:rPr lang="en-US" dirty="0"/>
              <a:t>Typically implemented as daemons.</a:t>
            </a:r>
          </a:p>
          <a:p>
            <a:r>
              <a:rPr lang="en-US" dirty="0"/>
              <a:t>Daemon: Programs that run in the background.</a:t>
            </a:r>
          </a:p>
          <a:p>
            <a:pPr lvl="1"/>
            <a:r>
              <a:rPr lang="en-US" dirty="0"/>
              <a:t>No user intervention necessary.</a:t>
            </a:r>
          </a:p>
          <a:p>
            <a:pPr lvl="1"/>
            <a:r>
              <a:rPr lang="en-US" dirty="0"/>
              <a:t>Lie dormant until triggered.</a:t>
            </a:r>
          </a:p>
          <a:p>
            <a:pPr lvl="1"/>
            <a:r>
              <a:rPr lang="en-US" dirty="0"/>
              <a:t>Can operate at regular intervals.</a:t>
            </a:r>
          </a:p>
          <a:p>
            <a:pPr lvl="1"/>
            <a:r>
              <a:rPr lang="en-US" dirty="0"/>
              <a:t>Can be started by system, apps, or users.</a:t>
            </a:r>
          </a:p>
        </p:txBody>
      </p:sp>
    </p:spTree>
    <p:extLst>
      <p:ext uri="{BB962C8B-B14F-4D97-AF65-F5344CB8AC3E}">
        <p14:creationId xmlns:p14="http://schemas.microsoft.com/office/powerpoint/2010/main" val="3858084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11FA1A-D0EE-4395-9361-2281E29B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AE7651-2B2F-4A6D-8DF5-7879CADBF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lifecycle process of starting services, modifying their running state, and stopping them.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CE454-F4CB-48EE-9971-B1E8528FF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6C0CE-E330-4754-A44C-A5BD6CF91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can manage services itself.</a:t>
            </a:r>
          </a:p>
          <a:p>
            <a:r>
              <a:rPr lang="en-US" dirty="0"/>
              <a:t>Users can manage services manually.</a:t>
            </a:r>
          </a:p>
          <a:p>
            <a:r>
              <a:rPr lang="en-US" dirty="0"/>
              <a:t>Enables admins to configure server functionality.</a:t>
            </a:r>
          </a:p>
          <a:p>
            <a:r>
              <a:rPr lang="en-US" dirty="0"/>
              <a:t>Also used to troubleshoot issues related to running programs.</a:t>
            </a:r>
          </a:p>
        </p:txBody>
      </p:sp>
    </p:spTree>
    <p:extLst>
      <p:ext uri="{BB962C8B-B14F-4D97-AF65-F5344CB8AC3E}">
        <p14:creationId xmlns:p14="http://schemas.microsoft.com/office/powerpoint/2010/main" val="145130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85CF-8CFC-4DBA-A827-2FCDE42A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Initialization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572876-D045-4C80-ABBE-6ECCDB24B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that begins when the kernel first loads.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5AA5F-B533-4C30-A757-50E83114D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3C024E-875C-4AE7-A177-717FE3C83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Involves loading of OS and components.</a:t>
            </a:r>
          </a:p>
          <a:p>
            <a:pPr lvl="1"/>
            <a:r>
              <a:rPr lang="en-US" dirty="0"/>
              <a:t>Including boot process.</a:t>
            </a:r>
          </a:p>
          <a:p>
            <a:r>
              <a:rPr lang="en-US" dirty="0"/>
              <a:t>Carried out by init daemon on Linux.</a:t>
            </a:r>
          </a:p>
          <a:p>
            <a:pPr lvl="1"/>
            <a:r>
              <a:rPr lang="en-US" dirty="0"/>
              <a:t>Initiates processes from config file.</a:t>
            </a:r>
          </a:p>
          <a:p>
            <a:pPr lvl="1"/>
            <a:r>
              <a:rPr lang="en-US" dirty="0"/>
              <a:t>Prepares system to run software.</a:t>
            </a:r>
          </a:p>
          <a:p>
            <a:pPr lvl="1"/>
            <a:r>
              <a:rPr lang="en-US" dirty="0"/>
              <a:t>Runs continuously and must stay running until shutdown.</a:t>
            </a:r>
          </a:p>
          <a:p>
            <a:r>
              <a:rPr lang="en-US" dirty="0"/>
              <a:t>Two methods on Linux: SysVinit and systemd.</a:t>
            </a:r>
          </a:p>
          <a:p>
            <a:pPr lvl="1"/>
            <a:r>
              <a:rPr lang="en-US" dirty="0"/>
              <a:t>Affects how you manage services.</a:t>
            </a:r>
          </a:p>
        </p:txBody>
      </p:sp>
    </p:spTree>
    <p:extLst>
      <p:ext uri="{BB962C8B-B14F-4D97-AF65-F5344CB8AC3E}">
        <p14:creationId xmlns:p14="http://schemas.microsoft.com/office/powerpoint/2010/main" val="96736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A7106-452A-47A2-860E-A3631D4F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/usr/share/zoneinfo/</a:t>
            </a:r>
            <a:r>
              <a:rPr lang="en-US" dirty="0"/>
              <a:t> Directory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B315D-7802-4707-B721-414597C16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A340E-D000-4575-ADEF-BC48E5B2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08" y="708660"/>
            <a:ext cx="6316584" cy="40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2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E7BF-B936-4B0F-AC1A-E4B2129F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systemd Suite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9455-1869-40DD-9F04-CB81A6826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software suite that replaces older init methods like SysVinit.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0FCE-CB89-4FFF-9DD8-D4AD5B53B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933F5-E7DA-4792-9905-6807DA26E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provides tools for service management.</a:t>
            </a:r>
          </a:p>
          <a:p>
            <a:r>
              <a:rPr lang="en-US" dirty="0"/>
              <a:t>Dominant in modern Linux distros.</a:t>
            </a:r>
          </a:p>
          <a:p>
            <a:r>
              <a:rPr lang="en-US" dirty="0"/>
              <a:t>Example improvements:</a:t>
            </a:r>
          </a:p>
          <a:p>
            <a:pPr lvl="1"/>
            <a:r>
              <a:rPr lang="en-US" dirty="0"/>
              <a:t>Supports parallelization.</a:t>
            </a:r>
          </a:p>
          <a:p>
            <a:pPr lvl="1"/>
            <a:r>
              <a:rPr lang="en-US" dirty="0"/>
              <a:t>Reduces shell overhead.</a:t>
            </a:r>
          </a:p>
          <a:p>
            <a:pPr lvl="1"/>
            <a:r>
              <a:rPr lang="en-US" dirty="0"/>
              <a:t>Control Groups are better at isolating/categorizing processes.</a:t>
            </a:r>
          </a:p>
        </p:txBody>
      </p:sp>
    </p:spTree>
    <p:extLst>
      <p:ext uri="{BB962C8B-B14F-4D97-AF65-F5344CB8AC3E}">
        <p14:creationId xmlns:p14="http://schemas.microsoft.com/office/powerpoint/2010/main" val="360294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C9BE-9B89-423D-A31D-124CB86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systemd Unit Files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29D69-2BC6-4C92-B755-8BF7A16E89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Configuration files systemd uses to determine how to handle units.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0466E-82BD-420E-BA86-8F15DE0E2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16316-CC68-4467-A6F4-E6EB067A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Units are system resources systemd can manage.</a:t>
            </a:r>
          </a:p>
          <a:p>
            <a:pPr lvl="1"/>
            <a:r>
              <a:rPr lang="en-US" sz="1400" dirty="0"/>
              <a:t>Network services, devices, file systems, etc.</a:t>
            </a:r>
          </a:p>
          <a:p>
            <a:pPr lvl="1"/>
            <a:r>
              <a:rPr lang="en-US" sz="1400" dirty="0"/>
              <a:t>Daemons manage resources.</a:t>
            </a:r>
          </a:p>
          <a:p>
            <a:r>
              <a:rPr lang="en-US" sz="1600" dirty="0"/>
              <a:t>Defined in categories.</a:t>
            </a:r>
          </a:p>
          <a:p>
            <a:pPr lvl="1"/>
            <a:r>
              <a:rPr lang="en-US" sz="1400" dirty="0"/>
              <a:t>Extension determines category (e.g., </a:t>
            </a:r>
            <a:r>
              <a:rPr lang="en-US" sz="1400" dirty="0">
                <a:latin typeface="Cutive Mono" panose="020B0604020202020204" charset="0"/>
              </a:rPr>
              <a:t>.automount</a:t>
            </a:r>
            <a:r>
              <a:rPr lang="en-US" sz="1400" dirty="0"/>
              <a:t>).</a:t>
            </a:r>
          </a:p>
          <a:p>
            <a:r>
              <a:rPr lang="en-US" sz="1600" dirty="0"/>
              <a:t>Written in declarative language.</a:t>
            </a:r>
          </a:p>
          <a:p>
            <a:r>
              <a:rPr lang="en-US" sz="1600" dirty="0"/>
              <a:t>Can exist in multiple locations.</a:t>
            </a:r>
          </a:p>
          <a:p>
            <a:pPr lvl="1"/>
            <a:r>
              <a:rPr lang="en-US" sz="1400" dirty="0"/>
              <a:t>Default is </a:t>
            </a:r>
            <a:r>
              <a:rPr lang="en-US" sz="1400" dirty="0">
                <a:latin typeface="Cutive Mono" panose="020B0604020202020204" charset="0"/>
              </a:rPr>
              <a:t>/lib/systemd/system</a:t>
            </a:r>
          </a:p>
          <a:p>
            <a:pPr lvl="1"/>
            <a:r>
              <a:rPr lang="en-US" sz="1400" dirty="0"/>
              <a:t>Replace files in </a:t>
            </a:r>
            <a:r>
              <a:rPr lang="en-US" sz="1400" dirty="0">
                <a:latin typeface="Cutive Mono" panose="020B0604020202020204" charset="0"/>
              </a:rPr>
              <a:t>/etc/systemd/system</a:t>
            </a:r>
          </a:p>
          <a:p>
            <a:pPr lvl="1"/>
            <a:r>
              <a:rPr lang="en-US" sz="1400" dirty="0"/>
              <a:t>Create </a:t>
            </a:r>
            <a:r>
              <a:rPr lang="en-US" sz="1400" dirty="0">
                <a:latin typeface="Cutive Mono" panose="020B0604020202020204" charset="0"/>
              </a:rPr>
              <a:t>.d</a:t>
            </a:r>
            <a:r>
              <a:rPr lang="en-US" sz="1400" dirty="0"/>
              <a:t> directory with unit file's name and </a:t>
            </a:r>
            <a:r>
              <a:rPr lang="en-US" sz="1400" dirty="0">
                <a:latin typeface="Cutive Mono" panose="020B0604020202020204" charset="0"/>
              </a:rPr>
              <a:t>.conf</a:t>
            </a:r>
            <a:r>
              <a:rPr lang="en-US" sz="1400" dirty="0"/>
              <a:t> file in that directory for granular editing.</a:t>
            </a:r>
          </a:p>
        </p:txBody>
      </p:sp>
    </p:spTree>
    <p:extLst>
      <p:ext uri="{BB962C8B-B14F-4D97-AF65-F5344CB8AC3E}">
        <p14:creationId xmlns:p14="http://schemas.microsoft.com/office/powerpoint/2010/main" val="182155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3E8D2A-D887-4193-881E-B1E5A60A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systemd Unit Files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2D8D-EE7A-49F6-B62E-FE3A51A7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79646-7B88-4586-BA22-1E1E1394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53" y="1089376"/>
            <a:ext cx="7009695" cy="33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4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2435-41C9-4FB8-9A2B-805CF26C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systemd Targets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37B1F-E0D4-4357-BE44-DC502459A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method of grouping unit configuration files together.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978F1-7948-414B-8640-E07F97446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2BD68A-29B9-4C76-973B-C496CACC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Typically used to represent modes of operation.</a:t>
            </a:r>
          </a:p>
          <a:p>
            <a:r>
              <a:rPr lang="en-US" sz="1600" dirty="0"/>
              <a:t>Each </a:t>
            </a:r>
            <a:r>
              <a:rPr lang="en-US" sz="1600" dirty="0">
                <a:latin typeface="Cutive Mono" panose="020B0604020202020204" charset="0"/>
              </a:rPr>
              <a:t>.target</a:t>
            </a:r>
            <a:r>
              <a:rPr lang="en-US" sz="1600" dirty="0"/>
              <a:t> file determines one of several ways system can operate.</a:t>
            </a:r>
          </a:p>
          <a:p>
            <a:pPr lvl="1"/>
            <a:r>
              <a:rPr lang="en-US" sz="1400" dirty="0"/>
              <a:t>Running with CLI.</a:t>
            </a:r>
          </a:p>
          <a:p>
            <a:pPr lvl="1"/>
            <a:r>
              <a:rPr lang="en-US" sz="1400" dirty="0"/>
              <a:t>Running with GUI.</a:t>
            </a:r>
          </a:p>
          <a:p>
            <a:pPr lvl="1"/>
            <a:r>
              <a:rPr lang="en-US" sz="1400" dirty="0"/>
              <a:t>Shutting down.</a:t>
            </a:r>
          </a:p>
          <a:p>
            <a:pPr lvl="1"/>
            <a:r>
              <a:rPr lang="en-US" sz="1400" dirty="0"/>
              <a:t>And more.</a:t>
            </a:r>
          </a:p>
          <a:p>
            <a:r>
              <a:rPr lang="en-US" sz="1600" dirty="0"/>
              <a:t>Use targets to boot into desired environment.</a:t>
            </a:r>
          </a:p>
          <a:p>
            <a:r>
              <a:rPr lang="en-US" sz="1600" dirty="0"/>
              <a:t>Targets include dependency info.</a:t>
            </a:r>
          </a:p>
          <a:p>
            <a:pPr lvl="1"/>
            <a:r>
              <a:rPr lang="en-US" sz="1400" dirty="0"/>
              <a:t>Required for booting into chosen environment.</a:t>
            </a:r>
          </a:p>
          <a:p>
            <a:pPr lvl="1"/>
            <a:r>
              <a:rPr lang="en-US" sz="1400" dirty="0"/>
              <a:t>Example: </a:t>
            </a:r>
            <a:r>
              <a:rPr lang="en-US" sz="1400" dirty="0">
                <a:latin typeface="Cutive Mono" panose="020B0604020202020204" charset="0"/>
              </a:rPr>
              <a:t>graphical.target</a:t>
            </a:r>
            <a:r>
              <a:rPr lang="en-US" sz="1400" dirty="0"/>
              <a:t> initializes other unit files like </a:t>
            </a:r>
            <a:r>
              <a:rPr lang="en-US" sz="1400" dirty="0">
                <a:latin typeface="Cutive Mono" panose="020B0604020202020204" charset="0"/>
              </a:rPr>
              <a:t>gdm.service</a:t>
            </a:r>
          </a:p>
        </p:txBody>
      </p:sp>
    </p:spTree>
    <p:extLst>
      <p:ext uri="{BB962C8B-B14F-4D97-AF65-F5344CB8AC3E}">
        <p14:creationId xmlns:p14="http://schemas.microsoft.com/office/powerpoint/2010/main" val="868371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510-DA96-D14B-9F48-0A024937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systemd Targets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E0104-A728-9D4C-BC4F-D7A1D9818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40FDA-15B5-4F82-A058-F620088E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70" y="1444789"/>
            <a:ext cx="6492661" cy="25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85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39D013-CFEF-45BD-8327-82FA36F6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systemctl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9B98E-6FA8-4465-84EB-38EFB1517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4D7C56-2170-49A3-ABC8-4E44B813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control </a:t>
            </a:r>
            <a:r>
              <a:rPr lang="en-US" dirty="0" err="1"/>
              <a:t>systemd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daemon.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0814-50EC-4265-9D85-FA4BB0FF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30" y="1397000"/>
            <a:ext cx="6880339" cy="33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18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AB8A-06FC-478B-8857-B42E6631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systemctl</a:t>
            </a:r>
            <a:r>
              <a:rPr lang="en-US" dirty="0"/>
              <a:t> Command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DE2E9-DD40-45BD-BC62-BE54FB2AE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030899BA-7A19-41C3-B3F0-750D4D29F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85162"/>
              </p:ext>
            </p:extLst>
          </p:nvPr>
        </p:nvGraphicFramePr>
        <p:xfrm>
          <a:off x="1308149" y="1187450"/>
          <a:ext cx="6523121" cy="3048000"/>
        </p:xfrm>
        <a:graphic>
          <a:graphicData uri="http://schemas.openxmlformats.org/drawingml/2006/table">
            <a:tbl>
              <a:tblPr/>
              <a:tblGrid>
                <a:gridCol w="2175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status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Retrieve service status.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89224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enable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Enable service to start on 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disable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Disable service so it doesn't start on 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start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Activate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stop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Deactivate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4271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restart {service}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Restart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684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set-default {target}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default target for system to use on 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4814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isolate {target}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Force system to immediately change to target.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1463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mask {unit file}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Prevent unit file from being enabled or activated.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888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daemon-reload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Reload daemon and all unit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36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084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C66A-C546-468B-BB02-6C6D38B1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Switching Targets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80495-BCBC-4FDE-9864-2D4C16780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C5E1F-7573-4750-9D41-5694DB0FA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want to work with GUI temporarily, but return to CLI after.</a:t>
            </a:r>
          </a:p>
          <a:p>
            <a:r>
              <a:rPr lang="en-US" dirty="0"/>
              <a:t>Process: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Start to </a:t>
            </a:r>
            <a:r>
              <a:rPr lang="en-US" dirty="0">
                <a:latin typeface="Cutive Mono" panose="020B0604020202020204" charset="0"/>
              </a:rPr>
              <a:t>multi-user.target</a:t>
            </a:r>
            <a:r>
              <a:rPr lang="en-US" dirty="0"/>
              <a:t> by default.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 on to CLI and switch to GUI: </a:t>
            </a:r>
            <a:r>
              <a:rPr lang="en-US" dirty="0">
                <a:latin typeface="Cutive Mono" panose="020B0604020202020204" charset="0"/>
              </a:rPr>
              <a:t>systemctl isolate graphical.target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Complete admin tasks.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Return to CLI: </a:t>
            </a:r>
            <a:r>
              <a:rPr lang="en-US" dirty="0">
                <a:latin typeface="Cutive Mono" panose="020B0604020202020204" charset="0"/>
              </a:rPr>
              <a:t>systemctl isolate multi-user.target</a:t>
            </a:r>
          </a:p>
        </p:txBody>
      </p:sp>
    </p:spTree>
    <p:extLst>
      <p:ext uri="{BB962C8B-B14F-4D97-AF65-F5344CB8AC3E}">
        <p14:creationId xmlns:p14="http://schemas.microsoft.com/office/powerpoint/2010/main" val="243976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4AA4-B681-42C0-B04A-6E24ED84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SysVinit and Runlevels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198EE-92A9-4E32-AD69-319170FDF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A8074-108C-4E98-A7E6-1E9B0A80F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SysVinit is older init method superseded by systemd.</a:t>
            </a:r>
          </a:p>
          <a:p>
            <a:r>
              <a:rPr lang="en-US" dirty="0"/>
              <a:t>Some distros still support it.</a:t>
            </a:r>
          </a:p>
          <a:p>
            <a:r>
              <a:rPr lang="en-US" dirty="0"/>
              <a:t>Provides tools to manage services and state of system.</a:t>
            </a:r>
          </a:p>
          <a:p>
            <a:r>
              <a:rPr lang="en-US" dirty="0"/>
              <a:t>Includes runlevels.</a:t>
            </a:r>
          </a:p>
          <a:p>
            <a:pPr lvl="1"/>
            <a:r>
              <a:rPr lang="en-US" dirty="0"/>
              <a:t>Similar to systemd targets.</a:t>
            </a:r>
          </a:p>
          <a:p>
            <a:pPr lvl="1"/>
            <a:r>
              <a:rPr lang="en-US" dirty="0"/>
              <a:t>Control state of system.</a:t>
            </a:r>
          </a:p>
          <a:p>
            <a:pPr lvl="1"/>
            <a:r>
              <a:rPr lang="en-US" dirty="0"/>
              <a:t>Determine what daemons run.</a:t>
            </a:r>
          </a:p>
          <a:p>
            <a:pPr lvl="1"/>
            <a:r>
              <a:rPr lang="en-US" dirty="0"/>
              <a:t>You can change runlevel and set a default.</a:t>
            </a:r>
          </a:p>
        </p:txBody>
      </p:sp>
    </p:spTree>
    <p:extLst>
      <p:ext uri="{BB962C8B-B14F-4D97-AF65-F5344CB8AC3E}">
        <p14:creationId xmlns:p14="http://schemas.microsoft.com/office/powerpoint/2010/main" val="2921431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70D8-7F27-406C-AB05-663296B3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Runlevels vs. Targets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5BD25-B97F-4762-9488-8C06C1822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D48145D-2D1D-45DE-94FB-0145CC282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150810"/>
              </p:ext>
            </p:extLst>
          </p:nvPr>
        </p:nvGraphicFramePr>
        <p:xfrm>
          <a:off x="646067" y="1108710"/>
          <a:ext cx="7847285" cy="2926080"/>
        </p:xfrm>
        <a:graphic>
          <a:graphicData uri="http://schemas.openxmlformats.org/drawingml/2006/table">
            <a:tbl>
              <a:tblPr/>
              <a:tblGrid>
                <a:gridCol w="1830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3336">
                  <a:extLst>
                    <a:ext uri="{9D8B030D-6E8A-4147-A177-3AD203B41FA5}">
                      <a16:colId xmlns:a16="http://schemas.microsoft.com/office/drawing/2014/main" val="3353558708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SysVinit Runlevel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systemd 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poweroff.target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Shuts down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rescue.target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Starts single-user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multi-user.target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Starts multi-user mode without remote networking.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multi-user.target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Starts multi-user mode with networking.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5885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multi-user.target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Not used.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50871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graphical.target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Starts multi-user mode with networking and GUI.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651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reboot.target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Reboots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6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89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9D26-68E1-4563-A9DE-AFBAAA18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/etc/timezone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321BA-ACAE-428F-9C9A-B9530F80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0D045-CB50-489B-AA33-F2395AD1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in Debian-based distros.</a:t>
            </a:r>
          </a:p>
          <a:p>
            <a:r>
              <a:rPr lang="en-US" dirty="0"/>
              <a:t>Displays current system time zone.</a:t>
            </a:r>
          </a:p>
          <a:p>
            <a:r>
              <a:rPr lang="en-US" dirty="0"/>
              <a:t>Lists zone by region structure in </a:t>
            </a:r>
            <a:r>
              <a:rPr lang="en-US" dirty="0">
                <a:latin typeface="Cutive Mono" panose="020B0604020202020204" charset="0"/>
              </a:rPr>
              <a:t>/usr/share/zoneinfo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Europe/Berlin</a:t>
            </a:r>
          </a:p>
        </p:txBody>
      </p:sp>
    </p:spTree>
    <p:extLst>
      <p:ext uri="{BB962C8B-B14F-4D97-AF65-F5344CB8AC3E}">
        <p14:creationId xmlns:p14="http://schemas.microsoft.com/office/powerpoint/2010/main" val="2746486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1851-4747-4061-91FE-FF9D13D1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telinit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runlevel</a:t>
            </a:r>
            <a:r>
              <a:rPr lang="en-US" dirty="0"/>
              <a:t>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56947-8314-4104-BEDA-287F25580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AC0A0-7DF3-42A4-8E9A-D9E8DB56C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telinit</a:t>
            </a:r>
            <a:r>
              <a:rPr lang="en-US" dirty="0"/>
              <a:t> enables you to switch current runlevel.</a:t>
            </a:r>
          </a:p>
          <a:p>
            <a:pPr lvl="1"/>
            <a:r>
              <a:rPr lang="en-US" dirty="0"/>
              <a:t>Will be translated to target request on systemd.</a:t>
            </a:r>
          </a:p>
          <a:p>
            <a:r>
              <a:rPr lang="en-US" dirty="0">
                <a:latin typeface="Cutive Mono" panose="020B0604020202020204" charset="0"/>
              </a:rPr>
              <a:t>runlevel</a:t>
            </a:r>
            <a:r>
              <a:rPr lang="en-US" dirty="0"/>
              <a:t> command prints previous and current runlevel.</a:t>
            </a:r>
          </a:p>
          <a:p>
            <a:pPr lvl="1"/>
            <a:r>
              <a:rPr lang="en-US" dirty="0"/>
              <a:t>Separated by a space.</a:t>
            </a:r>
          </a:p>
        </p:txBody>
      </p:sp>
    </p:spTree>
    <p:extLst>
      <p:ext uri="{BB962C8B-B14F-4D97-AF65-F5344CB8AC3E}">
        <p14:creationId xmlns:p14="http://schemas.microsoft.com/office/powerpoint/2010/main" val="3902932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9BF7-98A3-4497-9693-172C0FA4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/etc/inittab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4744D-13E1-407E-9183-12A4F788B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44131-A846-4C9A-8F16-AF826D185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details of processes related to SysVinit.</a:t>
            </a:r>
          </a:p>
          <a:p>
            <a:r>
              <a:rPr lang="en-US" dirty="0"/>
              <a:t>Stores details of runlevels.</a:t>
            </a:r>
          </a:p>
          <a:p>
            <a:r>
              <a:rPr lang="en-US" dirty="0"/>
              <a:t>The init daemon reads from file to determine:</a:t>
            </a:r>
          </a:p>
          <a:p>
            <a:pPr lvl="1"/>
            <a:r>
              <a:rPr lang="en-US" dirty="0"/>
              <a:t>What runlevel to boot.</a:t>
            </a:r>
          </a:p>
          <a:p>
            <a:pPr lvl="1"/>
            <a:r>
              <a:rPr lang="en-US" dirty="0"/>
              <a:t>What daemons to start.</a:t>
            </a:r>
          </a:p>
          <a:p>
            <a:pPr lvl="1"/>
            <a:r>
              <a:rPr lang="en-US" dirty="0"/>
              <a:t>What to do if runlevel changes.</a:t>
            </a:r>
          </a:p>
          <a:p>
            <a:r>
              <a:rPr lang="en-US" dirty="0"/>
              <a:t>Entry format: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id:rstate:action:process</a:t>
            </a:r>
          </a:p>
        </p:txBody>
      </p:sp>
    </p:spTree>
    <p:extLst>
      <p:ext uri="{BB962C8B-B14F-4D97-AF65-F5344CB8AC3E}">
        <p14:creationId xmlns:p14="http://schemas.microsoft.com/office/powerpoint/2010/main" val="1850005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9299-726C-4DD8-904D-54FED38B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/etc/init.d/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8F287-9FAE-404C-9324-8507616CA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92A1D-9CC8-4FE1-A3D6-271288B8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initialization scripts for services.</a:t>
            </a:r>
          </a:p>
          <a:p>
            <a:r>
              <a:rPr lang="en-US" dirty="0"/>
              <a:t>Scripts control initiation of services for a runlevel.</a:t>
            </a:r>
          </a:p>
          <a:p>
            <a:r>
              <a:rPr lang="en-US" dirty="0"/>
              <a:t>Invoked from </a:t>
            </a:r>
            <a:r>
              <a:rPr lang="en-US" dirty="0">
                <a:latin typeface="Cutive Mono" panose="020B0604020202020204" charset="0"/>
              </a:rPr>
              <a:t>/etc/inittab</a:t>
            </a:r>
            <a:r>
              <a:rPr lang="en-US" dirty="0"/>
              <a:t> during initialization.</a:t>
            </a:r>
          </a:p>
          <a:p>
            <a:r>
              <a:rPr lang="en-US" dirty="0"/>
              <a:t>Scripts are flexible and can be configured.</a:t>
            </a:r>
          </a:p>
          <a:p>
            <a:r>
              <a:rPr lang="en-US" dirty="0"/>
              <a:t>Some distros store scripts in </a:t>
            </a:r>
            <a:r>
              <a:rPr lang="en-US" dirty="0">
                <a:latin typeface="Cutive Mono" panose="020B0604020202020204" charset="0"/>
              </a:rPr>
              <a:t>/etc/rc.d/</a:t>
            </a:r>
          </a:p>
        </p:txBody>
      </p:sp>
    </p:spTree>
    <p:extLst>
      <p:ext uri="{BB962C8B-B14F-4D97-AF65-F5344CB8AC3E}">
        <p14:creationId xmlns:p14="http://schemas.microsoft.com/office/powerpoint/2010/main" val="1309201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4787-F792-47F2-8364-85155BBA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chkconfig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7217B-2300-48B6-A134-32242D6AA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3D2C-4046-4D9D-90D3-B0CD442E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services in each runlevel or start/stop services on boot.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8D27791-01C5-4D1C-A1A2-B1FD90DA9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66914"/>
              </p:ext>
            </p:extLst>
          </p:nvPr>
        </p:nvGraphicFramePr>
        <p:xfrm>
          <a:off x="1497021" y="1736944"/>
          <a:ext cx="6145377" cy="2054395"/>
        </p:xfrm>
        <a:graphic>
          <a:graphicData uri="http://schemas.openxmlformats.org/drawingml/2006/table">
            <a:tbl>
              <a:tblPr/>
              <a:tblGrid>
                <a:gridCol w="2102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Subcommand/Option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{service} 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Enable service to start on 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off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Disable service so it doesn't start on 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reset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Reset the status of service.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--level {runlevel}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runlevel in which to enable or disable service.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144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24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147B-24A4-4CA8-A290-4B6D2EAE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service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02C74-2F93-43C6-8AD7-7227DBF22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E548D-7A1C-4C62-AE55-23CF75691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control SysVinit services.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4C12B58-D3C2-4E42-A13F-945875F50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876213"/>
              </p:ext>
            </p:extLst>
          </p:nvPr>
        </p:nvGraphicFramePr>
        <p:xfrm>
          <a:off x="1668641" y="1531505"/>
          <a:ext cx="5802137" cy="2465274"/>
        </p:xfrm>
        <a:graphic>
          <a:graphicData uri="http://schemas.openxmlformats.org/drawingml/2006/table">
            <a:tbl>
              <a:tblPr/>
              <a:tblGrid>
                <a:gridCol w="1984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7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{service} 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Print current state of service.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Activate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stop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Deactivate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restart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Restart service immediately.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14439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{service} reload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Re-read config files while service runs.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1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83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1C63E-1E87-427A-96AC-934888D911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FF5D-D2F1-4F7A-B3C1-DF99EEC76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7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05953-F9DD-4FDE-98AB-97EC28CEA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configure services at Develetech using systemd.</a:t>
            </a:r>
          </a:p>
          <a:p>
            <a:r>
              <a:rPr lang="en-US" dirty="0"/>
              <a:t>You'll start by switching targets from CLI to GUI.</a:t>
            </a:r>
          </a:p>
          <a:p>
            <a:r>
              <a:rPr lang="en-US" dirty="0"/>
              <a:t>You'll set GUI as default so users will always boot into it.</a:t>
            </a:r>
          </a:p>
          <a:p>
            <a:r>
              <a:rPr lang="en-US" dirty="0"/>
              <a:t>You'll manage the service lifecycle for SSH and the firewall.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17328-8C49-48CF-BD24-BC093141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Managing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85F0A-5A0B-4666-87A9-7DBC8C310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00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0E2912-BD32-4A28-8B4D-821F80DC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176F2-D54B-477C-9490-EA9AD2FC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285A0-5CE9-4430-9DAC-40E3AB31C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Hangs, causing instability on process.</a:t>
            </a:r>
          </a:p>
          <a:p>
            <a:r>
              <a:rPr lang="en-US" dirty="0"/>
              <a:t>Hangs, consuming resources.</a:t>
            </a:r>
          </a:p>
          <a:p>
            <a:r>
              <a:rPr lang="en-US" dirty="0"/>
              <a:t>Hangs, causing general system sluggishness.</a:t>
            </a:r>
          </a:p>
          <a:p>
            <a:r>
              <a:rPr lang="en-US" dirty="0"/>
              <a:t>Terminates before it can perform tasks.</a:t>
            </a:r>
          </a:p>
          <a:p>
            <a:r>
              <a:rPr lang="en-US" dirty="0"/>
              <a:t>Fails to terminate when not needed.</a:t>
            </a:r>
          </a:p>
          <a:p>
            <a:r>
              <a:rPr lang="en-US" dirty="0"/>
              <a:t>Should be allocated more CPU resources.</a:t>
            </a:r>
          </a:p>
          <a:p>
            <a:r>
              <a:rPr lang="en-US" dirty="0"/>
              <a:t>Causing system to take longer to boot.</a:t>
            </a:r>
          </a:p>
          <a:p>
            <a:r>
              <a:rPr lang="en-US" dirty="0"/>
              <a:t>Has a file open, preventing modification of file.</a:t>
            </a:r>
          </a:p>
          <a:p>
            <a:r>
              <a:rPr lang="en-US" dirty="0"/>
              <a:t>Spawns multiple child processes that are hard to manage.</a:t>
            </a:r>
          </a:p>
          <a:p>
            <a:r>
              <a:rPr lang="en-US" dirty="0"/>
              <a:t>Is unidentifiable or potentially malicious.</a:t>
            </a:r>
          </a:p>
        </p:txBody>
      </p:sp>
    </p:spTree>
    <p:extLst>
      <p:ext uri="{BB962C8B-B14F-4D97-AF65-F5344CB8AC3E}">
        <p14:creationId xmlns:p14="http://schemas.microsoft.com/office/powerpoint/2010/main" val="1193207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1994-FF47-4EC8-851D-0DDE8C09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092F3-70C9-409D-A592-52C4E2AF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96053-A6BD-4B6F-91A4-3B2C2BAEE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go through a lifecycle.</a:t>
            </a:r>
          </a:p>
          <a:p>
            <a:r>
              <a:rPr lang="en-US" dirty="0"/>
              <a:t>Five states within lifecycle.</a:t>
            </a:r>
          </a:p>
          <a:p>
            <a:pPr lvl="1"/>
            <a:r>
              <a:rPr lang="en-US" dirty="0"/>
              <a:t>Define how system and apps can interact with process.</a:t>
            </a:r>
          </a:p>
          <a:p>
            <a:r>
              <a:rPr lang="en-US" dirty="0"/>
              <a:t>Can help you diagnose problems.</a:t>
            </a:r>
          </a:p>
          <a:p>
            <a:r>
              <a:rPr lang="en-US" dirty="0"/>
              <a:t>Can help you determine what to do with a process.</a:t>
            </a:r>
          </a:p>
          <a:p>
            <a:r>
              <a:rPr lang="en-US" dirty="0"/>
              <a:t>States: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Interruptible sleep</a:t>
            </a:r>
          </a:p>
          <a:p>
            <a:pPr lvl="1"/>
            <a:r>
              <a:rPr lang="en-US" dirty="0"/>
              <a:t>Uninterruptible sleep</a:t>
            </a:r>
          </a:p>
          <a:p>
            <a:pPr lvl="1"/>
            <a:r>
              <a:rPr lang="en-US" dirty="0"/>
              <a:t>Zombie</a:t>
            </a:r>
          </a:p>
          <a:p>
            <a:pPr lvl="1"/>
            <a:r>
              <a:rPr lang="en-US" dirty="0"/>
              <a:t>Stopped</a:t>
            </a:r>
          </a:p>
        </p:txBody>
      </p:sp>
    </p:spTree>
    <p:extLst>
      <p:ext uri="{BB962C8B-B14F-4D97-AF65-F5344CB8AC3E}">
        <p14:creationId xmlns:p14="http://schemas.microsoft.com/office/powerpoint/2010/main" val="3727034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980AF3-7926-43F6-B47B-8F3AF7E6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IDs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6D6428-E591-4ED5-8C1F-ADD55B070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unique integer assigned to each new process when it starts.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373A3-4DCC-4082-89C3-E64183E1A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658D1-43C9-4841-90C1-A1959C302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system/users to identify process.</a:t>
            </a:r>
          </a:p>
          <a:p>
            <a:r>
              <a:rPr lang="en-US" dirty="0"/>
              <a:t>Non-negative integer that increases.</a:t>
            </a:r>
          </a:p>
          <a:p>
            <a:r>
              <a:rPr lang="en-US" dirty="0"/>
              <a:t>The init daemon always has a PID of </a:t>
            </a:r>
            <a:r>
              <a:rPr lang="en-US" dirty="0">
                <a:latin typeface="Cutive Mono" panose="020B0604020202020204" charset="0"/>
              </a:rPr>
              <a:t>1</a:t>
            </a:r>
          </a:p>
          <a:p>
            <a:pPr lvl="1"/>
            <a:r>
              <a:rPr lang="en-US" dirty="0"/>
              <a:t>First process to start; parent of all.</a:t>
            </a:r>
          </a:p>
          <a:p>
            <a:r>
              <a:rPr lang="en-US" dirty="0"/>
              <a:t>Processes that start after init are assigned a higher number.</a:t>
            </a:r>
          </a:p>
          <a:p>
            <a:r>
              <a:rPr lang="en-US" dirty="0"/>
              <a:t>Need to know PID to manage a process.</a:t>
            </a:r>
          </a:p>
        </p:txBody>
      </p:sp>
    </p:spTree>
    <p:extLst>
      <p:ext uri="{BB962C8B-B14F-4D97-AF65-F5344CB8AC3E}">
        <p14:creationId xmlns:p14="http://schemas.microsoft.com/office/powerpoint/2010/main" val="337947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A8E7-C696-4BD8-9DE5-C54DDC55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date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946F5-47DB-4C6D-86B5-A178246E2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CAF6F-99BB-4289-8DFA-70425133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Prints date in specified format.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latin typeface="Cutive Mono" panose="020B0604020202020204" charset="0"/>
              </a:rPr>
              <a:t>/etc/localtime</a:t>
            </a:r>
            <a:r>
              <a:rPr lang="en-US" dirty="0"/>
              <a:t> file.</a:t>
            </a:r>
          </a:p>
          <a:p>
            <a:r>
              <a:rPr lang="en-US" dirty="0"/>
              <a:t>Default format example: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Wed Oct 31 15:03:16 GMT 2018</a:t>
            </a:r>
          </a:p>
          <a:p>
            <a:r>
              <a:rPr lang="en-US" dirty="0"/>
              <a:t>Can also format date with different options.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date +%V</a:t>
            </a:r>
            <a:r>
              <a:rPr lang="en-US" dirty="0"/>
              <a:t> to print week of the year.</a:t>
            </a:r>
          </a:p>
          <a:p>
            <a:r>
              <a:rPr lang="en-US" dirty="0"/>
              <a:t>Can also use </a:t>
            </a:r>
            <a:r>
              <a:rPr lang="en-US" dirty="0">
                <a:latin typeface="Cutive Mono" panose="020B0604020202020204" charset="0"/>
              </a:rPr>
              <a:t>-s</a:t>
            </a:r>
            <a:r>
              <a:rPr lang="en-US" dirty="0"/>
              <a:t> option to set date.</a:t>
            </a:r>
          </a:p>
        </p:txBody>
      </p:sp>
    </p:spTree>
    <p:extLst>
      <p:ext uri="{BB962C8B-B14F-4D97-AF65-F5344CB8AC3E}">
        <p14:creationId xmlns:p14="http://schemas.microsoft.com/office/powerpoint/2010/main" val="2603646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EE4D39-7BE6-47D0-934B-1BB62CA4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IDs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5A42-55AD-48CB-9DC5-1BA99FE2A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2AD5E-F3B5-4228-BF9C-9F0A26A9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73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4E9937-582B-449D-BDAD-3EBEE4FF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pgrep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DB585-6FAF-41A6-988A-9F7273A6D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0D3824-E6A3-4312-9672-E92525A44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PID of process matching a pattern.</a:t>
            </a:r>
          </a:p>
          <a:p>
            <a:pPr lvl="1"/>
            <a:r>
              <a:rPr lang="en-US" dirty="0"/>
              <a:t>Similar to </a:t>
            </a:r>
            <a:r>
              <a:rPr lang="en-US" dirty="0">
                <a:latin typeface="Cutive Mono" panose="020B0604020202020204" charset="0"/>
              </a:rPr>
              <a:t>grep</a:t>
            </a:r>
          </a:p>
          <a:p>
            <a:r>
              <a:rPr lang="en-US" dirty="0"/>
              <a:t>Patterns:</a:t>
            </a:r>
          </a:p>
          <a:p>
            <a:pPr lvl="1"/>
            <a:r>
              <a:rPr lang="en-US" dirty="0"/>
              <a:t>Name/UID of invoking user.</a:t>
            </a:r>
          </a:p>
          <a:p>
            <a:pPr lvl="1"/>
            <a:r>
              <a:rPr lang="en-US" dirty="0"/>
              <a:t>Start time.</a:t>
            </a:r>
          </a:p>
          <a:p>
            <a:pPr lvl="1"/>
            <a:r>
              <a:rPr lang="en-US" dirty="0"/>
              <a:t>Parent PID.</a:t>
            </a:r>
          </a:p>
          <a:p>
            <a:pPr lvl="1"/>
            <a:r>
              <a:rPr lang="en-US" dirty="0"/>
              <a:t>And more.</a:t>
            </a:r>
          </a:p>
          <a:p>
            <a:r>
              <a:rPr lang="en-US" dirty="0"/>
              <a:t>Use to identify process when you don't know its PID.</a:t>
            </a:r>
          </a:p>
          <a:p>
            <a:pPr lvl="1"/>
            <a:r>
              <a:rPr lang="en-US" dirty="0"/>
              <a:t>Often the first step in troubleshooting/managing process.</a:t>
            </a:r>
          </a:p>
        </p:txBody>
      </p:sp>
    </p:spTree>
    <p:extLst>
      <p:ext uri="{BB962C8B-B14F-4D97-AF65-F5344CB8AC3E}">
        <p14:creationId xmlns:p14="http://schemas.microsoft.com/office/powerpoint/2010/main" val="4045097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7DD5F-6F75-42D3-B843-8BAEA1EA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pgrep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0058A-C79F-4829-983F-96911CC2A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4563-7024-4F1C-915C-27961C7B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27" y="1105419"/>
            <a:ext cx="6893747" cy="33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1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09EF-DAFC-47C2-9F56-A338C6CA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EF7F35-CEEE-4700-B37C-B71EA6D11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F8FBC-1166-47A9-8A38-4A5D4674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Invokes process table.</a:t>
            </a:r>
          </a:p>
          <a:p>
            <a:pPr lvl="1"/>
            <a:r>
              <a:rPr lang="en-US" dirty="0"/>
              <a:t>Summarizes current running processes.</a:t>
            </a:r>
          </a:p>
          <a:p>
            <a:r>
              <a:rPr lang="en-US" dirty="0"/>
              <a:t>Without options, displays processes run by current shell.</a:t>
            </a:r>
          </a:p>
          <a:p>
            <a:pPr lvl="1"/>
            <a:r>
              <a:rPr lang="en-US" dirty="0"/>
              <a:t>Details like PID, terminal, CPU time, etc.</a:t>
            </a:r>
          </a:p>
          <a:p>
            <a:r>
              <a:rPr lang="en-US" dirty="0"/>
              <a:t>Options can be used to filter displayed fields/processes.</a:t>
            </a:r>
          </a:p>
        </p:txBody>
      </p:sp>
    </p:spTree>
    <p:extLst>
      <p:ext uri="{BB962C8B-B14F-4D97-AF65-F5344CB8AC3E}">
        <p14:creationId xmlns:p14="http://schemas.microsoft.com/office/powerpoint/2010/main" val="289005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7C450-9FF8-4BC1-A651-11F24AEE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BC431-FE33-4DD2-AA13-39E8C1E89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B1FA0-A6F6-4526-820E-396E55A2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" y="596179"/>
            <a:ext cx="7556791" cy="41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4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8DF7-BE0F-4897-B05F-33471637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top</a:t>
            </a:r>
            <a:r>
              <a:rPr lang="en-US" dirty="0"/>
              <a:t> Command (Slide 1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6E493-66F2-4F70-9F88-8ED568575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49DFB-2175-4C0A-81D3-F410C1AF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Lists all running processes.</a:t>
            </a:r>
          </a:p>
          <a:p>
            <a:r>
              <a:rPr lang="en-US" sz="1600" dirty="0"/>
              <a:t>Enables you to manage processes interactively.</a:t>
            </a:r>
          </a:p>
          <a:p>
            <a:r>
              <a:rPr lang="en-US" sz="1600" dirty="0"/>
              <a:t>Dynamic process changes reflect real-time status.</a:t>
            </a:r>
          </a:p>
        </p:txBody>
      </p:sp>
    </p:spTree>
    <p:extLst>
      <p:ext uri="{BB962C8B-B14F-4D97-AF65-F5344CB8AC3E}">
        <p14:creationId xmlns:p14="http://schemas.microsoft.com/office/powerpoint/2010/main" val="2668737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DC7713-5BB9-47CC-A4AC-2E1486BD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top</a:t>
            </a:r>
            <a:r>
              <a:rPr lang="en-US" dirty="0"/>
              <a:t> Command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C164F-10BA-4CD2-929C-320F7CE3A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2DA15-4459-49D3-A381-9508408F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7" y="639314"/>
            <a:ext cx="6340647" cy="41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8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8DF7-BE0F-4897-B05F-33471637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top</a:t>
            </a:r>
            <a:r>
              <a:rPr lang="en-US" dirty="0"/>
              <a:t> Command (Slide 3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6E493-66F2-4F70-9F88-8ED568575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DBDE323-A3CC-4C73-A56C-13C98C95E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95063"/>
              </p:ext>
            </p:extLst>
          </p:nvPr>
        </p:nvGraphicFramePr>
        <p:xfrm>
          <a:off x="1572844" y="1395463"/>
          <a:ext cx="5993732" cy="2499360"/>
        </p:xfrm>
        <a:graphic>
          <a:graphicData uri="http://schemas.openxmlformats.org/drawingml/2006/table">
            <a:tbl>
              <a:tblPr/>
              <a:tblGrid>
                <a:gridCol w="1769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Enter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Refresh status.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Shift+N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Sort processes by PID (decreasing).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Sort processes by memory usage.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46813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Sort processes by CPU usage.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1138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processes belonging to specified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751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Terminate a process.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2143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Renice a process.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1150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Exit the process list.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247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385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199C-9086-4BAB-B58B-50EDDBA5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systemd-analyze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161C9-381D-4A93-BD50-31CC21913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0225F-3D65-4731-8F82-DCFA4E666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Retrieves performance stats for boot operations.</a:t>
            </a:r>
          </a:p>
          <a:p>
            <a:r>
              <a:rPr lang="en-US" dirty="0"/>
              <a:t>Takes various subcommands.</a:t>
            </a:r>
          </a:p>
          <a:p>
            <a:r>
              <a:rPr lang="en-US" dirty="0"/>
              <a:t>Most relevant subcommand for process management is </a:t>
            </a:r>
            <a:r>
              <a:rPr lang="en-US" dirty="0">
                <a:latin typeface="Cutive Mono" panose="020B0604020202020204" charset="0"/>
              </a:rPr>
              <a:t>blame</a:t>
            </a:r>
          </a:p>
          <a:p>
            <a:pPr lvl="1"/>
            <a:r>
              <a:rPr lang="en-US" dirty="0"/>
              <a:t>Prints all systemd units executed on boot.</a:t>
            </a:r>
          </a:p>
          <a:p>
            <a:pPr lvl="1"/>
            <a:r>
              <a:rPr lang="en-US" dirty="0"/>
              <a:t>Prints time it took to execute each unit.</a:t>
            </a:r>
          </a:p>
          <a:p>
            <a:r>
              <a:rPr lang="en-US" dirty="0"/>
              <a:t>Use to identify services/units that make system slow to boot.</a:t>
            </a:r>
          </a:p>
        </p:txBody>
      </p:sp>
    </p:spTree>
    <p:extLst>
      <p:ext uri="{BB962C8B-B14F-4D97-AF65-F5344CB8AC3E}">
        <p14:creationId xmlns:p14="http://schemas.microsoft.com/office/powerpoint/2010/main" val="1750139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47756C-303B-4CCC-A18C-0B121F67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systemd-analyze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96FBD-F251-40FE-9750-6AE17C111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38B5-4ACD-4A15-8DE6-F494B013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1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CA68F8-4D57-44BE-938C-5EDF6830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date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6E64A7-B9E8-448F-971D-C8C1CB010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5B37C-AB33-49FB-B36C-F177B652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27" y="1041250"/>
            <a:ext cx="6893747" cy="33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73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3742-31BC-482D-85AE-E519BF6F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lsof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4204C-92E2-4135-8A98-87A0DD1DD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62B3E-6C8F-47CB-9C99-3C1CC2D8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Prints all files open to all active processes.</a:t>
            </a:r>
          </a:p>
          <a:p>
            <a:r>
              <a:rPr lang="en-US" dirty="0"/>
              <a:t>Many different kind of files.</a:t>
            </a:r>
          </a:p>
          <a:p>
            <a:r>
              <a:rPr lang="en-US" dirty="0"/>
              <a:t>Use to identify process preventing you from modifying a file.</a:t>
            </a:r>
          </a:p>
          <a:p>
            <a:r>
              <a:rPr lang="en-US" dirty="0"/>
              <a:t>Use to analyze how a process uses files.</a:t>
            </a:r>
          </a:p>
          <a:p>
            <a:r>
              <a:rPr lang="en-US" dirty="0"/>
              <a:t>Prints:</a:t>
            </a:r>
          </a:p>
          <a:p>
            <a:pPr lvl="1"/>
            <a:r>
              <a:rPr lang="en-US" dirty="0"/>
              <a:t>Name of command/process</a:t>
            </a:r>
          </a:p>
          <a:p>
            <a:pPr lvl="1"/>
            <a:r>
              <a:rPr lang="en-US" dirty="0"/>
              <a:t>PID</a:t>
            </a:r>
          </a:p>
          <a:p>
            <a:pPr lvl="1"/>
            <a:r>
              <a:rPr lang="en-US" dirty="0"/>
              <a:t>Invoking user</a:t>
            </a:r>
          </a:p>
          <a:p>
            <a:pPr lvl="1"/>
            <a:r>
              <a:rPr lang="en-US" dirty="0"/>
              <a:t>File descriptor</a:t>
            </a:r>
          </a:p>
          <a:p>
            <a:pPr lvl="1"/>
            <a:r>
              <a:rPr lang="en-US" dirty="0"/>
              <a:t>Type of file</a:t>
            </a:r>
          </a:p>
          <a:p>
            <a:pPr lvl="1"/>
            <a:r>
              <a:rPr lang="en-US" dirty="0"/>
              <a:t>Name of file</a:t>
            </a:r>
          </a:p>
        </p:txBody>
      </p:sp>
    </p:spTree>
    <p:extLst>
      <p:ext uri="{BB962C8B-B14F-4D97-AF65-F5344CB8AC3E}">
        <p14:creationId xmlns:p14="http://schemas.microsoft.com/office/powerpoint/2010/main" val="273138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28853D-D8A2-4C73-8637-78268DDF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lsof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38496-002A-4937-A875-C5EAACB6A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42D9B-52B1-444B-8561-EA6679B27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880829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63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591-D984-4E01-9366-2AC2F981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Priorities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46E76-1369-456E-A987-490CB2267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D5343-2774-4A51-88A3-8518D706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Scheduler determines what processes to give CPU time to.</a:t>
            </a:r>
          </a:p>
          <a:p>
            <a:r>
              <a:rPr lang="en-US" dirty="0"/>
              <a:t>Not every decision is optimal.</a:t>
            </a:r>
          </a:p>
          <a:p>
            <a:r>
              <a:rPr lang="en-US" dirty="0"/>
              <a:t>You may need to manually prioritize processes.</a:t>
            </a:r>
          </a:p>
          <a:p>
            <a:pPr lvl="1"/>
            <a:r>
              <a:rPr lang="en-US" dirty="0"/>
              <a:t>One is more crucial than others.</a:t>
            </a:r>
          </a:p>
          <a:p>
            <a:pPr lvl="1"/>
            <a:r>
              <a:rPr lang="en-US" dirty="0"/>
              <a:t>De-prioritize process started by unprivileged users.</a:t>
            </a:r>
          </a:p>
          <a:p>
            <a:pPr lvl="1"/>
            <a:r>
              <a:rPr lang="en-US" dirty="0"/>
              <a:t>Process may be consuming too many resources.</a:t>
            </a:r>
          </a:p>
          <a:p>
            <a:r>
              <a:rPr lang="en-US" dirty="0"/>
              <a:t>Priority based on a </a:t>
            </a:r>
            <a:r>
              <a:rPr lang="en-US" i="1" dirty="0"/>
              <a:t>nice</a:t>
            </a:r>
            <a:r>
              <a:rPr lang="en-US" dirty="0"/>
              <a:t> value.</a:t>
            </a:r>
          </a:p>
          <a:p>
            <a:pPr lvl="1"/>
            <a:r>
              <a:rPr lang="en-US" dirty="0"/>
              <a:t>Number from -20 to 19.</a:t>
            </a:r>
          </a:p>
          <a:p>
            <a:pPr lvl="1"/>
            <a:r>
              <a:rPr lang="en-US" dirty="0"/>
              <a:t>Lower value is higher priority.</a:t>
            </a:r>
          </a:p>
          <a:p>
            <a:pPr lvl="1"/>
            <a:r>
              <a:rPr lang="en-US" dirty="0"/>
              <a:t>Process inherits nice value from parent.</a:t>
            </a:r>
          </a:p>
          <a:p>
            <a:pPr lvl="1"/>
            <a:r>
              <a:rPr lang="en-US" dirty="0"/>
              <a:t>Default is 0.</a:t>
            </a:r>
          </a:p>
        </p:txBody>
      </p:sp>
    </p:spTree>
    <p:extLst>
      <p:ext uri="{BB962C8B-B14F-4D97-AF65-F5344CB8AC3E}">
        <p14:creationId xmlns:p14="http://schemas.microsoft.com/office/powerpoint/2010/main" val="3492769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9523-7301-4630-B894-3736C66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nice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89928-25FF-4714-9B9A-EB6C79F07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8CFB9-2C9B-4201-987B-8B2777BC8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command with a certain nice value.</a:t>
            </a:r>
          </a:p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-n</a:t>
            </a:r>
            <a:r>
              <a:rPr lang="en-US" dirty="0"/>
              <a:t> option increments nice value by given integer.</a:t>
            </a:r>
          </a:p>
          <a:p>
            <a:pPr lvl="1"/>
            <a:r>
              <a:rPr lang="en-US" dirty="0"/>
              <a:t>Assumes increment of 10 if no integer given.</a:t>
            </a:r>
          </a:p>
          <a:p>
            <a:r>
              <a:rPr lang="en-US" dirty="0"/>
              <a:t>Without options, prints default nice value.</a:t>
            </a:r>
          </a:p>
          <a:p>
            <a:r>
              <a:rPr lang="en-US" dirty="0"/>
              <a:t>Must have root privileges to run at higher priority.</a:t>
            </a:r>
          </a:p>
          <a:p>
            <a:r>
              <a:rPr lang="en-US" dirty="0"/>
              <a:t>Process with lowered priority can’t be raised by normal users.</a:t>
            </a:r>
          </a:p>
        </p:txBody>
      </p:sp>
    </p:spTree>
    <p:extLst>
      <p:ext uri="{BB962C8B-B14F-4D97-AF65-F5344CB8AC3E}">
        <p14:creationId xmlns:p14="http://schemas.microsoft.com/office/powerpoint/2010/main" val="329372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7F4C-4308-4235-B0CA-722069F4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renice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5FC7C-3760-4FAC-A21B-19CE1D8ED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DDBB2-05C4-4BBE-B107-A506C8BF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 the nice value of an already running process.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-n</a:t>
            </a:r>
            <a:r>
              <a:rPr lang="en-US" dirty="0"/>
              <a:t> to specify new nice value.</a:t>
            </a:r>
          </a:p>
          <a:p>
            <a:r>
              <a:rPr lang="en-US" dirty="0"/>
              <a:t>Identifiers:</a:t>
            </a:r>
          </a:p>
          <a:p>
            <a:pPr lvl="1"/>
            <a:r>
              <a:rPr lang="en-US" dirty="0"/>
              <a:t>Renice a process group with </a:t>
            </a:r>
            <a:r>
              <a:rPr lang="en-US" dirty="0">
                <a:latin typeface="Cutive Mono" panose="020B0604020202020204" charset="0"/>
              </a:rPr>
              <a:t>-g</a:t>
            </a:r>
          </a:p>
          <a:p>
            <a:pPr lvl="1"/>
            <a:r>
              <a:rPr lang="en-US" dirty="0"/>
              <a:t>Renice a user with </a:t>
            </a:r>
            <a:r>
              <a:rPr lang="en-US" dirty="0">
                <a:latin typeface="Cutive Mono" panose="020B0604020202020204" charset="0"/>
              </a:rPr>
              <a:t>-u</a:t>
            </a:r>
          </a:p>
          <a:p>
            <a:pPr lvl="1"/>
            <a:r>
              <a:rPr lang="en-US" dirty="0"/>
              <a:t>Renice by PID (default).</a:t>
            </a:r>
          </a:p>
        </p:txBody>
      </p:sp>
    </p:spTree>
    <p:extLst>
      <p:ext uri="{BB962C8B-B14F-4D97-AF65-F5344CB8AC3E}">
        <p14:creationId xmlns:p14="http://schemas.microsoft.com/office/powerpoint/2010/main" val="1908391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F05D-2080-499E-9330-4AB6D412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and Background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47C348-988F-4D71-BBE8-E86FB4D56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644F4-F1D1-4D12-9CA1-0C51F961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commands execute in foreground.</a:t>
            </a:r>
          </a:p>
          <a:p>
            <a:pPr lvl="1"/>
            <a:r>
              <a:rPr lang="en-US" dirty="0"/>
              <a:t>Shell is "consumed" until process finishes.</a:t>
            </a:r>
          </a:p>
          <a:p>
            <a:pPr lvl="1"/>
            <a:r>
              <a:rPr lang="en-US" dirty="0"/>
              <a:t>Not a problem for simple commands.</a:t>
            </a:r>
          </a:p>
          <a:p>
            <a:pPr lvl="1"/>
            <a:r>
              <a:rPr lang="en-US" dirty="0"/>
              <a:t>Can be an issue for longer commands or scripts.</a:t>
            </a:r>
          </a:p>
          <a:p>
            <a:r>
              <a:rPr lang="en-US" dirty="0"/>
              <a:t>Example: Backup script can take 45 minutes to complete.</a:t>
            </a:r>
          </a:p>
          <a:p>
            <a:pPr lvl="1"/>
            <a:r>
              <a:rPr lang="en-US" dirty="0"/>
              <a:t>Won't be able to use same shell until it's done.</a:t>
            </a:r>
          </a:p>
          <a:p>
            <a:r>
              <a:rPr lang="en-US" dirty="0"/>
              <a:t>You can run commands in background.</a:t>
            </a:r>
          </a:p>
          <a:p>
            <a:pPr lvl="1"/>
            <a:r>
              <a:rPr lang="en-US" dirty="0"/>
              <a:t>Still execute, but don't consume shell.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fg</a:t>
            </a:r>
            <a:r>
              <a:rPr lang="en-US" dirty="0"/>
              <a:t>/</a:t>
            </a:r>
            <a:r>
              <a:rPr lang="en-US" dirty="0">
                <a:latin typeface="Cutive Mono" panose="020B0604020202020204" charset="0"/>
              </a:rPr>
              <a:t>bg</a:t>
            </a:r>
            <a:r>
              <a:rPr lang="en-US" dirty="0"/>
              <a:t> used to move commands to foreground/background.</a:t>
            </a:r>
          </a:p>
        </p:txBody>
      </p:sp>
    </p:spTree>
    <p:extLst>
      <p:ext uri="{BB962C8B-B14F-4D97-AF65-F5344CB8AC3E}">
        <p14:creationId xmlns:p14="http://schemas.microsoft.com/office/powerpoint/2010/main" val="1745317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A4A8-9F47-4DDB-81D0-D9D0BC27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of Foreground and Background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E78C6-30B5-4CA4-9DD9-D34E91E22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CF6CA-255B-41B7-833B-90C4BBE8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Execute script in background (</a:t>
            </a:r>
            <a:r>
              <a:rPr lang="en-US" dirty="0">
                <a:latin typeface="Cutive Mono" panose="020B0604020202020204" charset="0"/>
              </a:rPr>
              <a:t>backup-script.sh &amp;</a:t>
            </a:r>
            <a:r>
              <a:rPr lang="en-US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jobs</a:t>
            </a:r>
            <a:r>
              <a:rPr lang="en-US" dirty="0"/>
              <a:t> to discover job ID of script.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script execution to foreground (</a:t>
            </a:r>
            <a:r>
              <a:rPr lang="en-US" dirty="0">
                <a:latin typeface="Cutive Mono" panose="020B0604020202020204" charset="0"/>
              </a:rPr>
              <a:t>fg %&lt;job ID&gt;</a:t>
            </a:r>
            <a:r>
              <a:rPr lang="en-US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</a:t>
            </a:r>
            <a:r>
              <a:rPr lang="en-US" b="1" dirty="0"/>
              <a:t>Ctrl+Z</a:t>
            </a:r>
            <a:r>
              <a:rPr lang="en-US" dirty="0"/>
              <a:t> to temporarily pause job.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script execution to background (</a:t>
            </a:r>
            <a:r>
              <a:rPr lang="en-US" dirty="0">
                <a:latin typeface="Cutive Mono" panose="020B0604020202020204" charset="0"/>
              </a:rPr>
              <a:t>bg %&lt;job ID&gt;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71084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4336-B144-4F1D-87FF-C1859411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nohup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23CA9-C69A-430A-8B19-51A7F4306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83D5B-2102-4857-9768-8A7A2A45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process from ending when user logs off.</a:t>
            </a:r>
          </a:p>
          <a:p>
            <a:r>
              <a:rPr lang="en-US" dirty="0"/>
              <a:t>Example: Admin executes backup script, then logs off.</a:t>
            </a:r>
          </a:p>
          <a:p>
            <a:pPr lvl="1"/>
            <a:r>
              <a:rPr lang="en-US" dirty="0"/>
              <a:t>By default, script would stop running.</a:t>
            </a:r>
          </a:p>
          <a:p>
            <a:pPr lvl="1"/>
            <a:r>
              <a:rPr lang="en-US" dirty="0"/>
              <a:t>Putting </a:t>
            </a:r>
            <a:r>
              <a:rPr lang="en-US" dirty="0">
                <a:latin typeface="Cutive Mono" panose="020B0604020202020204" charset="0"/>
              </a:rPr>
              <a:t>nohup</a:t>
            </a:r>
            <a:r>
              <a:rPr lang="en-US" dirty="0"/>
              <a:t> in front of command will enable it to continue running.</a:t>
            </a:r>
          </a:p>
        </p:txBody>
      </p:sp>
    </p:spTree>
    <p:extLst>
      <p:ext uri="{BB962C8B-B14F-4D97-AF65-F5344CB8AC3E}">
        <p14:creationId xmlns:p14="http://schemas.microsoft.com/office/powerpoint/2010/main" val="2754939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025-8845-464C-88BD-4BBB4EFB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E519F-AAAD-427B-BFED-28C18BEAA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8B9D4-C465-45C4-ACEB-97D0031AA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terminate processes.</a:t>
            </a:r>
          </a:p>
          <a:p>
            <a:pPr lvl="1"/>
            <a:r>
              <a:rPr lang="en-US" dirty="0"/>
              <a:t>Unresponsive, cause instability, have open files, etc.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1AB2B977-105B-4CF7-B63F-651FAD6CB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389875"/>
              </p:ext>
            </p:extLst>
          </p:nvPr>
        </p:nvGraphicFramePr>
        <p:xfrm>
          <a:off x="1350229" y="2102805"/>
          <a:ext cx="6438961" cy="1892207"/>
        </p:xfrm>
        <a:graphic>
          <a:graphicData uri="http://schemas.openxmlformats.org/drawingml/2006/table">
            <a:tbl>
              <a:tblPr/>
              <a:tblGrid>
                <a:gridCol w="141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kill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Sends kill signal to one or more processes.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PID must be specified.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pkill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Sends kill signal to processes based on pattern.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Similar to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pgrep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but actually sends signal.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killall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Sends kill signal to processes based on name.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Similar to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pkill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with some functional differences.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323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B72F5-8C60-4B06-9EB4-E1EFA16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Signals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49ACD-8CA6-49C2-B434-2A0C1C469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9811C81-56F0-45AB-AE20-49B9524B5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2530"/>
              </p:ext>
            </p:extLst>
          </p:nvPr>
        </p:nvGraphicFramePr>
        <p:xfrm>
          <a:off x="952500" y="708660"/>
          <a:ext cx="7239001" cy="4023360"/>
        </p:xfrm>
        <a:graphic>
          <a:graphicData uri="http://schemas.openxmlformats.org/drawingml/2006/table">
            <a:tbl>
              <a:tblPr/>
              <a:tblGrid>
                <a:gridCol w="12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8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7337">
                  <a:extLst>
                    <a:ext uri="{9D8B030D-6E8A-4147-A177-3AD203B41FA5}">
                      <a16:colId xmlns:a16="http://schemas.microsoft.com/office/drawing/2014/main" val="2408524453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Signal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Value(s)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SIGINT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Interrupts process from terminal.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Can be caught or ignored.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Same as pressing 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Ctrl+C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SIGKILL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Kills process immediately.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Cannot be caught or ignored.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Last resort.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SIGTERM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15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Terminates process.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be caught or ignored.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Sent from program and not terminal.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SIGSTOP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17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19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23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Pauses process.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Cannot be caught or ignored.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Sent from program and not terminal.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8960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SIGSTP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18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20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24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Pauses process from terminal.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be caught or ignored.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Same as pressing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Ctrl+Z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2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24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A2CA-9A2C-4A4B-8575-76D8388A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timedatectl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A7453-CA72-43D0-BEA2-64BBE6302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73B46-ADF1-4B06-BF5D-D4D1F4C8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Sets system date and time info using subcommands.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9C539AA-43A0-4676-8386-3B4A5559B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59333"/>
              </p:ext>
            </p:extLst>
          </p:nvPr>
        </p:nvGraphicFramePr>
        <p:xfrm>
          <a:off x="1308527" y="1613417"/>
          <a:ext cx="6522366" cy="2301450"/>
        </p:xfrm>
        <a:graphic>
          <a:graphicData uri="http://schemas.openxmlformats.org/drawingml/2006/table">
            <a:tbl>
              <a:tblPr/>
              <a:tblGrid>
                <a:gridCol w="1925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Show current date and time info.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set-time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system time to time provided.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set-timezone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system time zone to time zone provided.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list-timezones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all available time zones.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38049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set-ntp {0|1}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or disable NTP server synchronization.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01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579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6C70F7-B05A-44F1-9062-DB1E6E7C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Process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07CE8-42B4-4AD8-88BC-F32DDDD0C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A766DD-B156-40FA-BD9D-9ED708F1A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 info about processes, particularly their PIDs.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ps</a:t>
            </a:r>
            <a:r>
              <a:rPr lang="en-US" dirty="0"/>
              <a:t> to print info on all running processes.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top</a:t>
            </a:r>
            <a:r>
              <a:rPr lang="en-US" dirty="0"/>
              <a:t> to retrieve a dynamic and interactive list of running processes.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systemd-analyze blame</a:t>
            </a:r>
            <a:r>
              <a:rPr lang="en-US" dirty="0"/>
              <a:t> to identify processes slowing down boot.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lsof</a:t>
            </a:r>
            <a:r>
              <a:rPr lang="en-US" dirty="0"/>
              <a:t> to identify processes that have open files.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nice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renice</a:t>
            </a:r>
            <a:r>
              <a:rPr lang="en-US" dirty="0"/>
              <a:t> to prioritize processes.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fg</a:t>
            </a:r>
            <a:r>
              <a:rPr lang="en-US" dirty="0"/>
              <a:t>/</a:t>
            </a:r>
            <a:r>
              <a:rPr lang="en-US" dirty="0">
                <a:latin typeface="Cutive Mono" panose="020B0604020202020204" charset="0"/>
              </a:rPr>
              <a:t>bg</a:t>
            </a:r>
            <a:r>
              <a:rPr lang="en-US" dirty="0"/>
              <a:t> to manage foreground/background processes.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nohup</a:t>
            </a:r>
            <a:r>
              <a:rPr lang="en-US" dirty="0"/>
              <a:t> to keep command running after logoff.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kill</a:t>
            </a:r>
            <a:r>
              <a:rPr lang="en-US" dirty="0"/>
              <a:t> to terminate problem processes.</a:t>
            </a:r>
          </a:p>
        </p:txBody>
      </p:sp>
    </p:spTree>
    <p:extLst>
      <p:ext uri="{BB962C8B-B14F-4D97-AF65-F5344CB8AC3E}">
        <p14:creationId xmlns:p14="http://schemas.microsoft.com/office/powerpoint/2010/main" val="27129069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3E837-DE98-4B2A-8172-846319F05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Process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383FF6-F9A9-4216-A8DD-E0C6FCDD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03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5FAF5-52EB-4430-8129-98F5AABC8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users have complained about processes taking too long.</a:t>
            </a:r>
          </a:p>
          <a:p>
            <a:r>
              <a:rPr lang="en-US" dirty="0"/>
              <a:t>Several processes were never successfully terminated.</a:t>
            </a:r>
          </a:p>
          <a:p>
            <a:r>
              <a:rPr lang="en-US" dirty="0"/>
              <a:t>You'll manage processes started by other users.</a:t>
            </a:r>
          </a:p>
          <a:p>
            <a:r>
              <a:rPr lang="en-US" dirty="0"/>
              <a:t>You'll also look for problem processes consuming too many resources.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546C45-610A-4ECD-AA1F-87D4E769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Process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62F8D-2E25-4D8C-AC11-ACB23A8A1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34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8C715-C10D-406D-BDEF-AC8C8563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back up </a:t>
            </a:r>
            <a:r>
              <a:rPr lang="en-US" dirty="0">
                <a:latin typeface="Cutive Mono" panose="020B0604020202020204" charset="0"/>
              </a:rPr>
              <a:t>/etc</a:t>
            </a:r>
            <a:r>
              <a:rPr lang="en-US" dirty="0"/>
              <a:t> directory</a:t>
            </a:r>
          </a:p>
          <a:p>
            <a:r>
              <a:rPr lang="en-US" dirty="0"/>
              <a:t>Copying process will be time-consuming.</a:t>
            </a:r>
          </a:p>
          <a:p>
            <a:r>
              <a:rPr lang="en-US" dirty="0"/>
              <a:t>You'll increases process's priority to ensure it completes on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87722B-565F-4656-9AD9-F30A019A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Prioritizing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28314-35E7-4CAF-8346-2F5CA4D14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1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A5D3-480D-4CFD-83F7-9426C182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CPU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572BA-C326-409E-8769-F7CEA9C66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B3C32-FCE5-45AA-915B-3F8C92DC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is under-performing.</a:t>
            </a:r>
          </a:p>
          <a:p>
            <a:r>
              <a:rPr lang="en-US" dirty="0"/>
              <a:t>CPU is being overloaded.</a:t>
            </a:r>
          </a:p>
          <a:p>
            <a:r>
              <a:rPr lang="en-US" dirty="0"/>
              <a:t>CPU cores are non-functional.</a:t>
            </a:r>
          </a:p>
          <a:p>
            <a:r>
              <a:rPr lang="en-US" dirty="0"/>
              <a:t>Process can't access enough CPU time.</a:t>
            </a:r>
          </a:p>
          <a:p>
            <a:r>
              <a:rPr lang="en-US" dirty="0"/>
              <a:t>Process accesses too much CPU time.</a:t>
            </a:r>
          </a:p>
          <a:p>
            <a:r>
              <a:rPr lang="en-US" dirty="0"/>
              <a:t>CPU spends too much time idle.</a:t>
            </a:r>
          </a:p>
          <a:p>
            <a:r>
              <a:rPr lang="en-US" dirty="0"/>
              <a:t>CPU doesn't support specific features.</a:t>
            </a:r>
          </a:p>
        </p:txBody>
      </p:sp>
    </p:spTree>
    <p:extLst>
      <p:ext uri="{BB962C8B-B14F-4D97-AF65-F5344CB8AC3E}">
        <p14:creationId xmlns:p14="http://schemas.microsoft.com/office/powerpoint/2010/main" val="192001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8646-AE37-482C-BDB5-0200AC01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/proc/cpuinfo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3E71B-D743-4994-AE58-3BAABF256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15A3A-75C1-48EE-8359-3BDA3AD1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info about system's processor.</a:t>
            </a:r>
          </a:p>
          <a:p>
            <a:r>
              <a:rPr lang="en-US" dirty="0"/>
              <a:t>Identify characteristics that might relate to performance/functionality.</a:t>
            </a:r>
          </a:p>
          <a:p>
            <a:r>
              <a:rPr lang="en-US" dirty="0"/>
              <a:t>Each logical core has its own entry.</a:t>
            </a:r>
          </a:p>
          <a:p>
            <a:pPr lvl="1"/>
            <a:r>
              <a:rPr lang="en-US" dirty="0"/>
              <a:t>Each core represents a thread in multithreading CPUs.</a:t>
            </a:r>
          </a:p>
          <a:p>
            <a:pPr lvl="1"/>
            <a:r>
              <a:rPr lang="en-US" dirty="0"/>
              <a:t>CPU with 4 physical cores might have 8 logical cores.</a:t>
            </a:r>
          </a:p>
          <a:p>
            <a:r>
              <a:rPr lang="en-US" dirty="0"/>
              <a:t>Useful fields: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processor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vendor_id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model name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cpu MHz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cache size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flags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24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ED59-489F-4600-A18C-1CFDAC04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/proc/cpuinfo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E6EC0-D1D7-4444-9683-0F53837DD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462D4-D290-441D-AAEE-746D58A2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9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E33F-EB4D-40CE-8894-21B2ED15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uptime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03BC1-694F-488B-A2F1-BF3A62995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F79D4-4752-4934-8608-CEB19912A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time from when a system started.</a:t>
            </a:r>
          </a:p>
          <a:p>
            <a:r>
              <a:rPr lang="en-US" dirty="0"/>
              <a:t>Also displays CPU load average.</a:t>
            </a:r>
          </a:p>
          <a:p>
            <a:r>
              <a:rPr lang="en-US" dirty="0"/>
              <a:t>Load is the number of processes using/waiting to use CPU.</a:t>
            </a:r>
          </a:p>
          <a:p>
            <a:r>
              <a:rPr lang="en-US" dirty="0"/>
              <a:t>Find average load over a period of time (1, 5, 15 minutes).</a:t>
            </a:r>
          </a:p>
          <a:p>
            <a:r>
              <a:rPr lang="en-US" dirty="0"/>
              <a:t>Can indicate when CPU becomes overloaded.</a:t>
            </a:r>
          </a:p>
          <a:p>
            <a:pPr lvl="1"/>
            <a:r>
              <a:rPr lang="en-US" dirty="0"/>
              <a:t>Leads to performance issues.</a:t>
            </a:r>
          </a:p>
          <a:p>
            <a:pPr lvl="1"/>
            <a:r>
              <a:rPr lang="en-US" dirty="0"/>
              <a:t>Load average of 4.0 on 4 logical cores is full usage.</a:t>
            </a:r>
          </a:p>
          <a:p>
            <a:pPr lvl="1"/>
            <a:r>
              <a:rPr lang="en-US" dirty="0"/>
              <a:t>Load average of 8.0 on 4 logical cores is 100% overloaded.</a:t>
            </a:r>
          </a:p>
        </p:txBody>
      </p:sp>
    </p:spTree>
    <p:extLst>
      <p:ext uri="{BB962C8B-B14F-4D97-AF65-F5344CB8AC3E}">
        <p14:creationId xmlns:p14="http://schemas.microsoft.com/office/powerpoint/2010/main" val="3654517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22B569-385C-4884-BD78-B4B2374A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uptime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C9952-A278-428E-909D-DC9B3E504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F6AA0-E77F-41CD-990D-CA0E7D7C3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7" y="545971"/>
            <a:ext cx="6884726" cy="40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353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DF0-D877-4F37-81F6-C656AA4C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sar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6468B-8BFF-4DE9-BD0A-2D4EE067D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8FAB-54A7-4AB1-91DB-810FFAB4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system usage reports.</a:t>
            </a:r>
          </a:p>
          <a:p>
            <a:pPr lvl="1"/>
            <a:r>
              <a:rPr lang="en-US" dirty="0"/>
              <a:t>Reports have various sections with data points and time of collection.</a:t>
            </a:r>
          </a:p>
          <a:p>
            <a:r>
              <a:rPr lang="en-US" dirty="0"/>
              <a:t>Default mode shows CPU usage.</a:t>
            </a:r>
          </a:p>
          <a:p>
            <a:r>
              <a:rPr lang="en-US" dirty="0"/>
              <a:t>For each time increment, shows load caused by a resource.</a:t>
            </a:r>
          </a:p>
          <a:p>
            <a:pPr lvl="1"/>
            <a:r>
              <a:rPr lang="en-US" dirty="0"/>
              <a:t>Resources are users, system, I/O, etc.</a:t>
            </a:r>
          </a:p>
          <a:p>
            <a:r>
              <a:rPr lang="en-US" dirty="0"/>
              <a:t>Average across times is displayed at bottom.</a:t>
            </a:r>
          </a:p>
          <a:p>
            <a:r>
              <a:rPr lang="en-US" dirty="0"/>
              <a:t>Default is to collect every 10 minutes.</a:t>
            </a:r>
          </a:p>
          <a:p>
            <a:r>
              <a:rPr lang="en-US" dirty="0"/>
              <a:t>You can use options to filter reports.</a:t>
            </a:r>
          </a:p>
        </p:txBody>
      </p:sp>
    </p:spTree>
    <p:extLst>
      <p:ext uri="{BB962C8B-B14F-4D97-AF65-F5344CB8AC3E}">
        <p14:creationId xmlns:p14="http://schemas.microsoft.com/office/powerpoint/2010/main" val="141904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239ABC-367C-4003-84DB-7745A735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timedatectl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72C1B-7E10-4385-8EF9-E22A66E7B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0E279-4817-4A2A-AF07-9C852E0B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3" y="890509"/>
            <a:ext cx="8388015" cy="38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08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C3A69-825F-4905-A29A-529421B7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sar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C2D78-19FD-4F0B-979B-B9BA6D75B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7E18B-E7A9-471D-B10D-581EBE9F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822436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4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18C9-00A1-4B42-B73D-84AF46C5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Memory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4E40D-552C-40E5-BAC6-1E1DBDB63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044BB-E589-4AB6-81C0-14C099F7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total memory.</a:t>
            </a:r>
          </a:p>
          <a:p>
            <a:r>
              <a:rPr lang="en-US" dirty="0"/>
              <a:t>Not enough free memory.</a:t>
            </a:r>
          </a:p>
          <a:p>
            <a:r>
              <a:rPr lang="en-US" dirty="0"/>
              <a:t>Process can't access available memory.</a:t>
            </a:r>
          </a:p>
          <a:p>
            <a:r>
              <a:rPr lang="en-US" dirty="0"/>
              <a:t>Process accesses too much memory.</a:t>
            </a:r>
          </a:p>
          <a:p>
            <a:r>
              <a:rPr lang="en-US" dirty="0"/>
              <a:t>System can't quickly access files from buffer/cache.</a:t>
            </a:r>
          </a:p>
          <a:p>
            <a:r>
              <a:rPr lang="en-US" dirty="0"/>
              <a:t>System is killing critical processes when low on memory.</a:t>
            </a:r>
          </a:p>
          <a:p>
            <a:r>
              <a:rPr lang="en-US" dirty="0"/>
              <a:t>Swap partitions take up too much/not enough space.</a:t>
            </a:r>
          </a:p>
        </p:txBody>
      </p:sp>
    </p:spTree>
    <p:extLst>
      <p:ext uri="{BB962C8B-B14F-4D97-AF65-F5344CB8AC3E}">
        <p14:creationId xmlns:p14="http://schemas.microsoft.com/office/powerpoint/2010/main" val="4300150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A20D-96B0-468A-A856-E29E7C74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/proc/meminfo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827F8-9550-4158-A95D-01BEAC9F9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3CFEC-EAE2-4B09-97F5-0CDBA49C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/>
              <a:t>Contains info </a:t>
            </a:r>
            <a:r>
              <a:rPr lang="en-US" sz="1600" dirty="0"/>
              <a:t>amount memory usage.</a:t>
            </a:r>
          </a:p>
          <a:p>
            <a:r>
              <a:rPr lang="en-US" sz="1600" dirty="0"/>
              <a:t>Use to ensure:</a:t>
            </a:r>
          </a:p>
          <a:p>
            <a:pPr lvl="1"/>
            <a:r>
              <a:rPr lang="en-US" sz="1400" dirty="0"/>
              <a:t>RAM is performing to spec.</a:t>
            </a:r>
          </a:p>
          <a:p>
            <a:pPr lvl="1"/>
            <a:r>
              <a:rPr lang="en-US" sz="1400" dirty="0"/>
              <a:t>OS is consuming memory at expected rate.</a:t>
            </a:r>
          </a:p>
          <a:p>
            <a:pPr lvl="1"/>
            <a:r>
              <a:rPr lang="en-US" sz="1400" dirty="0"/>
              <a:t>System has enough memory available.</a:t>
            </a:r>
          </a:p>
          <a:p>
            <a:r>
              <a:rPr lang="en-US" sz="1600" dirty="0"/>
              <a:t>Use fields: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MemTotal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MemFree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Cached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SwapTotal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SwapFree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Dirty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Writeback</a:t>
            </a:r>
          </a:p>
        </p:txBody>
      </p:sp>
    </p:spTree>
    <p:extLst>
      <p:ext uri="{BB962C8B-B14F-4D97-AF65-F5344CB8AC3E}">
        <p14:creationId xmlns:p14="http://schemas.microsoft.com/office/powerpoint/2010/main" val="3369940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EFBF-6FFD-4DA1-ABA8-A2BE6450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/proc/meminfo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572BC-DD09-4BD3-A2E9-31E751721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F8287-7548-464B-A038-BB30B00F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53" y="1089376"/>
            <a:ext cx="7009695" cy="33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13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2226-30B9-4C3C-B14E-23259D7B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free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1BCAB-22BC-41E4-8EB3-08C506A8F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B54D7-A8D3-4268-B9C5-BA871471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Parses </a:t>
            </a:r>
            <a:r>
              <a:rPr lang="en-US" dirty="0">
                <a:latin typeface="Cutive Mono" panose="020B0604020202020204" charset="0"/>
              </a:rPr>
              <a:t>/proc/meminfo</a:t>
            </a:r>
            <a:r>
              <a:rPr lang="en-US" dirty="0"/>
              <a:t> for easier analysis.</a:t>
            </a:r>
          </a:p>
          <a:p>
            <a:r>
              <a:rPr lang="en-US" dirty="0"/>
              <a:t>Default output for memory and swap space:</a:t>
            </a:r>
          </a:p>
          <a:p>
            <a:pPr lvl="1"/>
            <a:r>
              <a:rPr lang="en-US" dirty="0"/>
              <a:t>Total</a:t>
            </a:r>
          </a:p>
          <a:p>
            <a:pPr lvl="1"/>
            <a:r>
              <a:rPr lang="en-US" dirty="0"/>
              <a:t>Total used</a:t>
            </a:r>
          </a:p>
          <a:p>
            <a:pPr lvl="1"/>
            <a:r>
              <a:rPr lang="en-US" dirty="0"/>
              <a:t>Total free</a:t>
            </a:r>
          </a:p>
          <a:p>
            <a:pPr lvl="1"/>
            <a:r>
              <a:rPr lang="en-US" dirty="0"/>
              <a:t>Total shared</a:t>
            </a:r>
          </a:p>
          <a:p>
            <a:pPr lvl="1"/>
            <a:r>
              <a:rPr lang="en-US" dirty="0"/>
              <a:t>Total buffered/cached</a:t>
            </a:r>
          </a:p>
          <a:p>
            <a:pPr lvl="1"/>
            <a:r>
              <a:rPr lang="en-US" dirty="0"/>
              <a:t>Total available for new apps</a:t>
            </a:r>
          </a:p>
        </p:txBody>
      </p:sp>
    </p:spTree>
    <p:extLst>
      <p:ext uri="{BB962C8B-B14F-4D97-AF65-F5344CB8AC3E}">
        <p14:creationId xmlns:p14="http://schemas.microsoft.com/office/powerpoint/2010/main" val="38480026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07AA42-E3CF-4E8E-A09C-AA541875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free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794474-BD07-43B4-B39D-4A6BB0D79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3BB23-91F7-4F6C-90B2-40213034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1031365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2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5DA3-6A45-4E9B-B53E-9D37B973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vmstat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E8752-90D2-49CA-8983-677E941A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05048-562F-4FFE-947D-7CBDA949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Displays stats about virtual memory and other system resources.</a:t>
            </a:r>
          </a:p>
          <a:p>
            <a:r>
              <a:rPr lang="en-US" sz="1600" dirty="0"/>
              <a:t>Reports on averages since boot by default.</a:t>
            </a:r>
          </a:p>
          <a:p>
            <a:r>
              <a:rPr lang="en-US" sz="1600" dirty="0"/>
              <a:t>You can specify a delay value for a period of time.</a:t>
            </a:r>
          </a:p>
          <a:p>
            <a:r>
              <a:rPr lang="en-US" sz="1600" dirty="0"/>
              <a:t>Memory stats:</a:t>
            </a:r>
          </a:p>
          <a:p>
            <a:pPr lvl="1"/>
            <a:r>
              <a:rPr lang="en-US" sz="1400" dirty="0"/>
              <a:t>Total virtual memory</a:t>
            </a:r>
          </a:p>
          <a:p>
            <a:pPr lvl="1"/>
            <a:r>
              <a:rPr lang="en-US" sz="1400" dirty="0"/>
              <a:t>Free virtual memory</a:t>
            </a:r>
          </a:p>
          <a:p>
            <a:pPr lvl="1"/>
            <a:r>
              <a:rPr lang="en-US" sz="1400" dirty="0"/>
              <a:t>Virtual memory used in buffers/cache</a:t>
            </a:r>
          </a:p>
          <a:p>
            <a:pPr lvl="1"/>
            <a:r>
              <a:rPr lang="en-US" sz="1400" dirty="0"/>
              <a:t>Memory in swap space</a:t>
            </a:r>
          </a:p>
          <a:p>
            <a:r>
              <a:rPr lang="en-US" sz="1600" dirty="0"/>
              <a:t>CPU stats:</a:t>
            </a:r>
          </a:p>
          <a:p>
            <a:pPr lvl="1"/>
            <a:r>
              <a:rPr lang="en-US" sz="1400" dirty="0"/>
              <a:t>Time spent in user space</a:t>
            </a:r>
          </a:p>
          <a:p>
            <a:pPr lvl="1"/>
            <a:r>
              <a:rPr lang="en-US" sz="1400" dirty="0"/>
              <a:t>Time spent in kernel space</a:t>
            </a:r>
          </a:p>
          <a:p>
            <a:pPr lvl="1"/>
            <a:r>
              <a:rPr lang="en-US" sz="1400" dirty="0"/>
              <a:t>Time spent idle</a:t>
            </a:r>
          </a:p>
          <a:p>
            <a:pPr lvl="1"/>
            <a:r>
              <a:rPr lang="en-US" sz="1400" dirty="0"/>
              <a:t>Time spent waiting for I/O</a:t>
            </a:r>
          </a:p>
        </p:txBody>
      </p:sp>
    </p:spTree>
    <p:extLst>
      <p:ext uri="{BB962C8B-B14F-4D97-AF65-F5344CB8AC3E}">
        <p14:creationId xmlns:p14="http://schemas.microsoft.com/office/powerpoint/2010/main" val="38983668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0CF274-06B7-4021-B48C-2142D31E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vmstat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1D1CE-3A41-4E56-B3C5-80ECE9C9D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E69C5-A047-4F57-BAE6-F84E78C6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2" y="1025207"/>
            <a:ext cx="7258157" cy="35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15C0-8823-4003-ABBE-565D5773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OOM Killer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87A6A9-E219-463C-9AF4-C5B5E11EF7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feature of the Linux kernel that determines what process(es) to kill when the system is extremely low on memory.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834A8-0149-44BB-B07C-3DD89DC4A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5E5781-1C03-4A23-821F-B676AB38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Continues to kill processes until memory is free for smooth operation.</a:t>
            </a:r>
          </a:p>
          <a:p>
            <a:r>
              <a:rPr lang="en-US" dirty="0"/>
              <a:t>Uses an algorithm to determine optimal processes to kill.</a:t>
            </a:r>
          </a:p>
          <a:p>
            <a:pPr lvl="1"/>
            <a:r>
              <a:rPr lang="en-US" dirty="0"/>
              <a:t>Assigns each process an OOM score.</a:t>
            </a:r>
          </a:p>
          <a:p>
            <a:pPr lvl="1"/>
            <a:r>
              <a:rPr lang="en-US" dirty="0"/>
              <a:t>Higher the score, higher the chance of being killed.</a:t>
            </a:r>
          </a:p>
          <a:p>
            <a:pPr lvl="1"/>
            <a:r>
              <a:rPr lang="en-US" dirty="0"/>
              <a:t>Considers what will free up most memory and what will have least impact.</a:t>
            </a:r>
          </a:p>
          <a:p>
            <a:r>
              <a:rPr lang="en-US" dirty="0"/>
              <a:t>You can control its behavior if desired.</a:t>
            </a:r>
          </a:p>
          <a:p>
            <a:pPr lvl="1"/>
            <a:r>
              <a:rPr lang="en-US" dirty="0"/>
              <a:t>Mount </a:t>
            </a:r>
            <a:r>
              <a:rPr lang="en-US" dirty="0">
                <a:latin typeface="Cutive Mono" panose="020B0604020202020204" charset="0"/>
              </a:rPr>
              <a:t>oom</a:t>
            </a:r>
            <a:r>
              <a:rPr lang="en-US" dirty="0"/>
              <a:t> control group.</a:t>
            </a:r>
          </a:p>
          <a:p>
            <a:pPr lvl="1"/>
            <a:r>
              <a:rPr lang="en-US" dirty="0"/>
              <a:t>Create directory and </a:t>
            </a:r>
            <a:r>
              <a:rPr lang="en-US" dirty="0">
                <a:latin typeface="Cutive Mono" panose="020B0604020202020204" charset="0"/>
              </a:rPr>
              <a:t>tasks</a:t>
            </a:r>
            <a:r>
              <a:rPr lang="en-US" dirty="0"/>
              <a:t> file with PIDs of relevant processes.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latin typeface="Cutive Mono" panose="020B0604020202020204" charset="0"/>
              </a:rPr>
              <a:t>oom.priority</a:t>
            </a:r>
            <a:r>
              <a:rPr lang="en-US" dirty="0"/>
              <a:t> with high or low number to determine kill priority.</a:t>
            </a:r>
          </a:p>
        </p:txBody>
      </p:sp>
    </p:spTree>
    <p:extLst>
      <p:ext uri="{BB962C8B-B14F-4D97-AF65-F5344CB8AC3E}">
        <p14:creationId xmlns:p14="http://schemas.microsoft.com/office/powerpoint/2010/main" val="912206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6C3C73-1A4A-45A1-BAF8-26A15317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Space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939DA-677F-4DA5-8A36-E5D722142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BB0BFC-942D-4752-B44F-0F5502D1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alleviate memory issues.</a:t>
            </a:r>
          </a:p>
          <a:p>
            <a:pPr lvl="1"/>
            <a:r>
              <a:rPr lang="en-US" dirty="0"/>
              <a:t>More important on systems with low RAM.</a:t>
            </a:r>
          </a:p>
          <a:p>
            <a:pPr lvl="1"/>
            <a:r>
              <a:rPr lang="en-US" dirty="0"/>
              <a:t>Not a replacement for adding more RAM.</a:t>
            </a:r>
          </a:p>
          <a:p>
            <a:pPr lvl="1"/>
            <a:r>
              <a:rPr lang="en-US" dirty="0"/>
              <a:t>Can still help with sluggishness/unresponsiveness/crashes.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D7521-1E7B-427A-8B4E-1CB55AEA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11" y="2571750"/>
            <a:ext cx="6702978" cy="15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34224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8A0186-83CE-4AAB-81F2-135192DDA275}"/>
</file>

<file path=customXml/itemProps2.xml><?xml version="1.0" encoding="utf-8"?>
<ds:datastoreItem xmlns:ds="http://schemas.openxmlformats.org/officeDocument/2006/customXml" ds:itemID="{0FF49CD7-084B-4DAD-B57A-CE3405F18442}"/>
</file>

<file path=customXml/itemProps3.xml><?xml version="1.0" encoding="utf-8"?>
<ds:datastoreItem xmlns:ds="http://schemas.openxmlformats.org/officeDocument/2006/customXml" ds:itemID="{7F84F107-AC1A-4DA4-BD4E-71B6370A8FE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2302</TotalTime>
  <Words>5375</Words>
  <Application>Microsoft Office PowerPoint</Application>
  <PresentationFormat>On-screen Show (16:9)</PresentationFormat>
  <Paragraphs>893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Open Sans</vt:lpstr>
      <vt:lpstr>Calibri</vt:lpstr>
      <vt:lpstr>Cutive Mono</vt:lpstr>
      <vt:lpstr>Open Sans SemiBold</vt:lpstr>
      <vt:lpstr>Arial</vt:lpstr>
      <vt:lpstr>2_LO-CompTIA</vt:lpstr>
      <vt:lpstr>Managing System Components</vt:lpstr>
      <vt:lpstr>Localization</vt:lpstr>
      <vt:lpstr>The /usr/share/zoneinfo/ Directory (Slide 1 of 2)</vt:lpstr>
      <vt:lpstr>The /usr/share/zoneinfo/ Directory (Slide 2 of 2)</vt:lpstr>
      <vt:lpstr>The /etc/timezone File</vt:lpstr>
      <vt:lpstr>The date Command (Slide 1 of 2)</vt:lpstr>
      <vt:lpstr>The date Command (Slide 2 of 2)</vt:lpstr>
      <vt:lpstr>The timedatectl Command (Slide 1 of 2)</vt:lpstr>
      <vt:lpstr>The timedatectl Command (Slide 2 of 2)</vt:lpstr>
      <vt:lpstr>The hwclock Command</vt:lpstr>
      <vt:lpstr>The localectl Command (Slide 1 of 2)</vt:lpstr>
      <vt:lpstr>The localectl Command (Slide 2 of 2)</vt:lpstr>
      <vt:lpstr>Character Sets and Encoding</vt:lpstr>
      <vt:lpstr>PowerPoint Presentation</vt:lpstr>
      <vt:lpstr>Activity: Configuring Localization Options</vt:lpstr>
      <vt:lpstr>GUIs (Slide 1 of 2)</vt:lpstr>
      <vt:lpstr>GUIs (Slide 2 of 2)</vt:lpstr>
      <vt:lpstr>Display Servers</vt:lpstr>
      <vt:lpstr>The X Window System (Slide 1 of 2)</vt:lpstr>
      <vt:lpstr>The X Window System (Slide 2 of 2)</vt:lpstr>
      <vt:lpstr>X.Org Server</vt:lpstr>
      <vt:lpstr>Wayland (Slide 1 of 2)</vt:lpstr>
      <vt:lpstr>Wayland (Slide 2 of 2)</vt:lpstr>
      <vt:lpstr>X vs. Wayland</vt:lpstr>
      <vt:lpstr>Desktop Environment (Slide 1 of 2)</vt:lpstr>
      <vt:lpstr>Desktop Environment (Slide 2 of 2)</vt:lpstr>
      <vt:lpstr>Specific Desktop Environments</vt:lpstr>
      <vt:lpstr>Remote Desktop</vt:lpstr>
      <vt:lpstr>Remote Desktop Software</vt:lpstr>
      <vt:lpstr>VNC and xrdp</vt:lpstr>
      <vt:lpstr>Console Redirection</vt:lpstr>
      <vt:lpstr>SSH Port Forwarding</vt:lpstr>
      <vt:lpstr>Accessibility Options (Slide 1 of 2)</vt:lpstr>
      <vt:lpstr>Accessibility Options (Slide 2 of 2)</vt:lpstr>
      <vt:lpstr>PowerPoint Presentation</vt:lpstr>
      <vt:lpstr>Activity: Configuring GUIs</vt:lpstr>
      <vt:lpstr>Services and Daemons</vt:lpstr>
      <vt:lpstr>Service Management</vt:lpstr>
      <vt:lpstr>System Initialization</vt:lpstr>
      <vt:lpstr>The systemd Suite</vt:lpstr>
      <vt:lpstr>systemd Unit Files (Slide 1 of 2)</vt:lpstr>
      <vt:lpstr>systemd Unit Files (Slide 2 of 2)</vt:lpstr>
      <vt:lpstr>systemd Targets (Slide 1 of 2)</vt:lpstr>
      <vt:lpstr>systemd Targets (Slide 2 of 2)</vt:lpstr>
      <vt:lpstr>The systemctl Command (Slide 1 of 2)</vt:lpstr>
      <vt:lpstr>The systemctl Command (Slide 2 of 2)</vt:lpstr>
      <vt:lpstr>Example of Switching Targets</vt:lpstr>
      <vt:lpstr>SysVinit and Runlevels</vt:lpstr>
      <vt:lpstr>Runlevels vs. Targets</vt:lpstr>
      <vt:lpstr>The telinit and runlevel Commands</vt:lpstr>
      <vt:lpstr>The /etc/inittab File</vt:lpstr>
      <vt:lpstr>The /etc/init.d/ Directory</vt:lpstr>
      <vt:lpstr>The chkconfig Command</vt:lpstr>
      <vt:lpstr>The service Command</vt:lpstr>
      <vt:lpstr>PowerPoint Presentation</vt:lpstr>
      <vt:lpstr>Activity: Managing Services</vt:lpstr>
      <vt:lpstr>Common Process Issues</vt:lpstr>
      <vt:lpstr>Process States</vt:lpstr>
      <vt:lpstr>Process IDs (Slide 1 of 2)</vt:lpstr>
      <vt:lpstr>Process IDs (Slide 2 of 2)</vt:lpstr>
      <vt:lpstr>The pgrep Command (Slide 1 of 2)</vt:lpstr>
      <vt:lpstr>The pgrep Command (Slide 2 of 2)</vt:lpstr>
      <vt:lpstr>The ps Command (Slide 1 of 2)</vt:lpstr>
      <vt:lpstr>The ps Command (Slide 2 of 2)</vt:lpstr>
      <vt:lpstr>The top Command (Slide 1 of 3)</vt:lpstr>
      <vt:lpstr>The top Command (Slide 2 of 3)</vt:lpstr>
      <vt:lpstr>The top Command (Slide 3 of 3)</vt:lpstr>
      <vt:lpstr>The systemd-analyze Command (Slide 1 of 2)</vt:lpstr>
      <vt:lpstr>The systemd-analyze Command (Slide 2 of 2)</vt:lpstr>
      <vt:lpstr>The lsof Command (Slide 1 of 2)</vt:lpstr>
      <vt:lpstr>The lsof Command (Slide 2 of 2)</vt:lpstr>
      <vt:lpstr>Process Priorities</vt:lpstr>
      <vt:lpstr>The nice Command</vt:lpstr>
      <vt:lpstr>The renice Command</vt:lpstr>
      <vt:lpstr>Foreground and Background Processes</vt:lpstr>
      <vt:lpstr>Management of Foreground and Background Processes</vt:lpstr>
      <vt:lpstr>The nohup Command</vt:lpstr>
      <vt:lpstr>Kill Commands</vt:lpstr>
      <vt:lpstr>Kill Signals</vt:lpstr>
      <vt:lpstr>Guidelines for Troubleshooting Process Issues</vt:lpstr>
      <vt:lpstr>PowerPoint Presentation</vt:lpstr>
      <vt:lpstr>Activity: Troubleshooting Process Issues</vt:lpstr>
      <vt:lpstr>Activity: Prioritizing Processes</vt:lpstr>
      <vt:lpstr>Common CPU Issues</vt:lpstr>
      <vt:lpstr>The /proc/cpuinfo File (Slide 1 of 2)</vt:lpstr>
      <vt:lpstr>The /proc/cpuinfo File (Slide 2 of 2)</vt:lpstr>
      <vt:lpstr>The uptime Command (Slide 1 of 2)</vt:lpstr>
      <vt:lpstr>The uptime Command (Slide 2 of 2)</vt:lpstr>
      <vt:lpstr>The sar Command (Slide 1 of 2)</vt:lpstr>
      <vt:lpstr>The sar Command (Slide 2 of 2)</vt:lpstr>
      <vt:lpstr>Common Memory Issues</vt:lpstr>
      <vt:lpstr>The /proc/meminfo File (Slide 1 of 2)</vt:lpstr>
      <vt:lpstr>The /proc/meminfo File (Slide 2 of 2)</vt:lpstr>
      <vt:lpstr>The free Command (Slide 1 of 2)</vt:lpstr>
      <vt:lpstr>The free Command (Slide 2 of 2)</vt:lpstr>
      <vt:lpstr>The vmstat Command (Slide 1 of 2)</vt:lpstr>
      <vt:lpstr>The vmstat Command (Slide 2 of 2)</vt:lpstr>
      <vt:lpstr>OOM Killer</vt:lpstr>
      <vt:lpstr>Swap Space Configuration</vt:lpstr>
      <vt:lpstr>The mkswap Command</vt:lpstr>
      <vt:lpstr>Swap Partition Management Commands</vt:lpstr>
      <vt:lpstr>Guidelines for Troubleshooting CPU and Memory Issues</vt:lpstr>
      <vt:lpstr>PowerPoint Presentation</vt:lpstr>
      <vt:lpstr>Activity: Troubleshooting CPU and Memory Issues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System Components</dc:title>
  <dc:subject/>
  <dc:creator>Jason Nufryk</dc:creator>
  <cp:keywords/>
  <dc:description/>
  <cp:lastModifiedBy>Lindsay Bachman</cp:lastModifiedBy>
  <cp:revision>194</cp:revision>
  <dcterms:created xsi:type="dcterms:W3CDTF">2018-09-18T20:28:33Z</dcterms:created>
  <dcterms:modified xsi:type="dcterms:W3CDTF">2019-03-15T18:04:12Z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